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15A3-749B-440F-9D19-797CB6EAFD0C}" type="datetimeFigureOut">
              <a:rPr lang="fr-FR" smtClean="0"/>
              <a:pPr/>
              <a:t>10/03/2013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75CA-7A75-49EE-8BD8-CCE694F69D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15A3-749B-440F-9D19-797CB6EAFD0C}" type="datetimeFigureOut">
              <a:rPr lang="fr-FR" smtClean="0"/>
              <a:pPr/>
              <a:t>10/03/2013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75CA-7A75-49EE-8BD8-CCE694F69D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15A3-749B-440F-9D19-797CB6EAFD0C}" type="datetimeFigureOut">
              <a:rPr lang="fr-FR" smtClean="0"/>
              <a:pPr/>
              <a:t>10/03/2013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75CA-7A75-49EE-8BD8-CCE694F69D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15A3-749B-440F-9D19-797CB6EAFD0C}" type="datetimeFigureOut">
              <a:rPr lang="fr-FR" smtClean="0"/>
              <a:pPr/>
              <a:t>10/03/2013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75CA-7A75-49EE-8BD8-CCE694F69D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15A3-749B-440F-9D19-797CB6EAFD0C}" type="datetimeFigureOut">
              <a:rPr lang="fr-FR" smtClean="0"/>
              <a:pPr/>
              <a:t>10/03/2013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75CA-7A75-49EE-8BD8-CCE694F69D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15A3-749B-440F-9D19-797CB6EAFD0C}" type="datetimeFigureOut">
              <a:rPr lang="fr-FR" smtClean="0"/>
              <a:pPr/>
              <a:t>10/03/2013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75CA-7A75-49EE-8BD8-CCE694F69D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15A3-749B-440F-9D19-797CB6EAFD0C}" type="datetimeFigureOut">
              <a:rPr lang="fr-FR" smtClean="0"/>
              <a:pPr/>
              <a:t>10/03/2013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75CA-7A75-49EE-8BD8-CCE694F69D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15A3-749B-440F-9D19-797CB6EAFD0C}" type="datetimeFigureOut">
              <a:rPr lang="fr-FR" smtClean="0"/>
              <a:pPr/>
              <a:t>10/03/2013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75CA-7A75-49EE-8BD8-CCE694F69D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15A3-749B-440F-9D19-797CB6EAFD0C}" type="datetimeFigureOut">
              <a:rPr lang="fr-FR" smtClean="0"/>
              <a:pPr/>
              <a:t>10/03/2013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75CA-7A75-49EE-8BD8-CCE694F69D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15A3-749B-440F-9D19-797CB6EAFD0C}" type="datetimeFigureOut">
              <a:rPr lang="fr-FR" smtClean="0"/>
              <a:pPr/>
              <a:t>10/03/2013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75CA-7A75-49EE-8BD8-CCE694F69D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15A3-749B-440F-9D19-797CB6EAFD0C}" type="datetimeFigureOut">
              <a:rPr lang="fr-FR" smtClean="0"/>
              <a:pPr/>
              <a:t>10/03/2013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75CA-7A75-49EE-8BD8-CCE694F69D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B15A3-749B-440F-9D19-797CB6EAFD0C}" type="datetimeFigureOut">
              <a:rPr lang="fr-FR" smtClean="0"/>
              <a:pPr/>
              <a:t>10/03/2013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275CA-7A75-49EE-8BD8-CCE694F69DC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785786" y="3714752"/>
            <a:ext cx="7772400" cy="1470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cs typeface="Jaridah" pitchFamily="2" charset="-78"/>
              </a:rPr>
              <a:t>أسبوع الدعم و التقوية </a:t>
            </a:r>
            <a:br>
              <a:rPr kumimoji="0" lang="ar-SA" sz="4400" b="1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cs typeface="Jaridah" pitchFamily="2" charset="-78"/>
              </a:rPr>
            </a:br>
            <a:r>
              <a:rPr kumimoji="0" lang="ar-SA" sz="4400" b="1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cs typeface="Jaridah" pitchFamily="2" charset="-78"/>
              </a:rPr>
              <a:t>تمارين  توليفية </a:t>
            </a:r>
            <a:endParaRPr kumimoji="0" lang="ar-MA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cs typeface="Jaridah" pitchFamily="2" charset="-78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5643570" y="285728"/>
            <a:ext cx="3143272" cy="8524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ثانوية الإدريسي الإعدادية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الصخيرات</a:t>
            </a:r>
            <a:endParaRPr kumimoji="0" lang="ar-MA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357158" y="214290"/>
            <a:ext cx="3357586" cy="9239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1">
            <a:normAutofit fontScale="92500"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المستوى : ا</a:t>
            </a:r>
            <a:r>
              <a:rPr kumimoji="0" lang="ar-M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لأو</a:t>
            </a:r>
            <a:r>
              <a:rPr lang="ar-MA" sz="3200" b="1" dirty="0" smtClean="0">
                <a:solidFill>
                  <a:schemeClr val="tx1"/>
                </a:solidFill>
              </a:rPr>
              <a:t>لى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ثانوي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إعدادي </a:t>
            </a:r>
            <a:endParaRPr kumimoji="0" lang="ar-SA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3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1357298"/>
            <a:ext cx="1000132" cy="1569728"/>
          </a:xfrm>
          <a:prstGeom prst="rect">
            <a:avLst/>
          </a:prstGeom>
          <a:noFill/>
        </p:spPr>
      </p:pic>
      <p:pic>
        <p:nvPicPr>
          <p:cNvPr id="9" name="Picture 4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357298"/>
            <a:ext cx="1100023" cy="1805026"/>
          </a:xfrm>
          <a:prstGeom prst="rect">
            <a:avLst/>
          </a:prstGeom>
          <a:noFill/>
        </p:spPr>
      </p:pic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E726A-8B84-4CFC-B3EE-62F44D790B16}" type="slidenum">
              <a:rPr lang="fr-FR" sz="3200" b="1" smtClean="0">
                <a:solidFill>
                  <a:srgbClr val="FF0000"/>
                </a:solidFill>
              </a:rPr>
              <a:pPr/>
              <a:t>1</a:t>
            </a:fld>
            <a:endParaRPr lang="fr-FR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611560" y="1844824"/>
            <a:ext cx="802838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عند إتلاف أحد المصابيح المركبة </a:t>
            </a:r>
            <a:r>
              <a:rPr kumimoji="0" lang="ar-S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على .................................</a:t>
            </a: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فان جميع المصابيح تنطفئ.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نعبر عن التوتر الكهربائي </a:t>
            </a:r>
            <a:r>
              <a:rPr kumimoji="0" lang="ar-M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بالوحدة .........................</a:t>
            </a: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الذي نرمز له </a:t>
            </a:r>
            <a:r>
              <a:rPr kumimoji="0" lang="ar-M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بالحرف </a:t>
            </a: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.........، و يتم قياسها </a:t>
            </a:r>
            <a:r>
              <a:rPr kumimoji="0" lang="ar-M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بواسطة ........................</a:t>
            </a: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الذي نركبه </a:t>
            </a:r>
            <a:r>
              <a:rPr kumimoji="0" lang="ar-M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على ................................</a:t>
            </a:r>
            <a:endParaRPr kumimoji="0" lang="ar-MA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82606" y="404664"/>
            <a:ext cx="2980303" cy="830997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lang="ar-MA" sz="4800" b="1" u="sng" dirty="0">
                <a:solidFill>
                  <a:srgbClr val="FF0000"/>
                </a:solidFill>
                <a:latin typeface="AdvertisingBold"/>
                <a:ea typeface="Calibri" pitchFamily="34" charset="0"/>
                <a:cs typeface="Arial" pitchFamily="34" charset="0"/>
              </a:rPr>
              <a:t>التمرين الأول</a:t>
            </a:r>
            <a:r>
              <a:rPr lang="fr-FR" sz="4800" b="1" u="sng" dirty="0">
                <a:solidFill>
                  <a:srgbClr val="FF0000"/>
                </a:solidFill>
                <a:latin typeface="AdvertisingBold"/>
                <a:ea typeface="Calibri" pitchFamily="34" charset="0"/>
                <a:cs typeface="Arial" pitchFamily="34" charset="0"/>
              </a:rPr>
              <a:t> </a:t>
            </a:r>
            <a:endParaRPr lang="fr-FR" sz="4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3851920" y="1268760"/>
            <a:ext cx="50850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أتمم الجمل التالية بما يناسب :</a:t>
            </a:r>
            <a:endParaRPr kumimoji="0" lang="ar-SA" sz="3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1979712" y="332656"/>
            <a:ext cx="68483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MA" sz="36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حدد الإجابات الصحيحة و صحح الخاطئة :</a:t>
            </a:r>
            <a:endParaRPr kumimoji="0" lang="ar-MA" sz="3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-252536" y="1484784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منحى التيار الكهربائي المستمر هو من القطب الموجب نحو القطب السالب </a:t>
            </a:r>
            <a:r>
              <a:rPr kumimoji="0" lang="ar-M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للمولد.....................................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ar-M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الأمبيرمتر</a:t>
            </a: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جهاز يقيس التوتر </a:t>
            </a:r>
            <a:r>
              <a:rPr kumimoji="0" lang="ar-M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الكهربائي.......................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السلسلة الموصلية للمصباح الكهربائي </a:t>
            </a:r>
            <a:r>
              <a:rPr kumimoji="0" lang="ar-M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هي </a:t>
            </a: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ar-M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السليك</a:t>
            </a: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، </a:t>
            </a:r>
            <a:r>
              <a:rPr kumimoji="0" lang="ar-M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الحبابة</a:t>
            </a: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الساقان </a:t>
            </a:r>
            <a:r>
              <a:rPr kumimoji="0" lang="ar-M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الفلزيتان </a:t>
            </a: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</a:t>
            </a:r>
            <a:r>
              <a:rPr kumimoji="0" lang="ar-M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العقب ......................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يسمح الصمام الثنائي بمرور التيار الكهربائي المستمر في منحى </a:t>
            </a:r>
            <a:r>
              <a:rPr kumimoji="0" lang="ar-M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واحد......................................................</a:t>
            </a:r>
            <a:endParaRPr kumimoji="0" lang="ar-MA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332656"/>
            <a:ext cx="3467616" cy="92333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ar-MA" sz="5400" b="1" dirty="0">
                <a:solidFill>
                  <a:srgbClr val="FF0000"/>
                </a:solidFill>
              </a:rPr>
              <a:t>التمرين الثاني 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-94426" y="2913911"/>
            <a:ext cx="923842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مثل على الدارة قطبي العمود و منحى التيار الكهربائي.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مثل على الدارة الأجهزة اللازمة لقياس كل </a:t>
            </a:r>
            <a:r>
              <a:rPr kumimoji="0" lang="ar-M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من :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شدة التيار في كل من المصباح </a:t>
            </a: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3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و المصباح </a:t>
            </a: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3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ar-M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قيمة التوتر بين مربطي كل من المصباح </a:t>
            </a: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3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و المصباح </a:t>
            </a: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3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ar-MA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ar-M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ar-MA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4" name="Text Box 53"/>
          <p:cNvSpPr txBox="1">
            <a:spLocks noChangeArrowheads="1"/>
          </p:cNvSpPr>
          <p:nvPr/>
        </p:nvSpPr>
        <p:spPr bwMode="auto">
          <a:xfrm>
            <a:off x="827584" y="1216768"/>
            <a:ext cx="822108" cy="41203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L</a:t>
            </a:r>
            <a:r>
              <a:rPr kumimoji="0" lang="fr-FR" sz="2000" b="1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2</a:t>
            </a:r>
            <a:endParaRPr kumimoji="0" lang="fr-FR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" name="Groupe 25"/>
          <p:cNvGrpSpPr/>
          <p:nvPr/>
        </p:nvGrpSpPr>
        <p:grpSpPr>
          <a:xfrm>
            <a:off x="251520" y="849627"/>
            <a:ext cx="2952328" cy="1859293"/>
            <a:chOff x="251520" y="548680"/>
            <a:chExt cx="2952328" cy="1859293"/>
          </a:xfrm>
        </p:grpSpPr>
        <p:sp>
          <p:nvSpPr>
            <p:cNvPr id="375" name="Text Box 54"/>
            <p:cNvSpPr txBox="1">
              <a:spLocks noChangeArrowheads="1"/>
            </p:cNvSpPr>
            <p:nvPr/>
          </p:nvSpPr>
          <p:spPr bwMode="auto">
            <a:xfrm>
              <a:off x="1015645" y="1844824"/>
              <a:ext cx="717881" cy="392288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L</a:t>
              </a:r>
              <a:r>
                <a:rPr kumimoji="0" lang="fr-FR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</a:t>
              </a:r>
              <a:endPara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76" name="Group 55"/>
            <p:cNvGrpSpPr>
              <a:grpSpLocks/>
            </p:cNvGrpSpPr>
            <p:nvPr/>
          </p:nvGrpSpPr>
          <p:grpSpPr bwMode="auto">
            <a:xfrm>
              <a:off x="251520" y="548680"/>
              <a:ext cx="2952328" cy="1859293"/>
              <a:chOff x="827" y="8465"/>
              <a:chExt cx="2521" cy="2166"/>
            </a:xfrm>
            <a:noFill/>
          </p:grpSpPr>
          <p:grpSp>
            <p:nvGrpSpPr>
              <p:cNvPr id="377" name="Group 56"/>
              <p:cNvGrpSpPr>
                <a:grpSpLocks/>
              </p:cNvGrpSpPr>
              <p:nvPr/>
            </p:nvGrpSpPr>
            <p:grpSpPr bwMode="auto">
              <a:xfrm>
                <a:off x="827" y="8465"/>
                <a:ext cx="2521" cy="1998"/>
                <a:chOff x="817" y="8316"/>
                <a:chExt cx="2426" cy="1409"/>
              </a:xfrm>
              <a:grpFill/>
            </p:grpSpPr>
            <p:cxnSp>
              <p:nvCxnSpPr>
                <p:cNvPr id="378" name="AutoShape 57"/>
                <p:cNvCxnSpPr>
                  <a:cxnSpLocks noChangeShapeType="1"/>
                </p:cNvCxnSpPr>
                <p:nvPr/>
              </p:nvCxnSpPr>
              <p:spPr bwMode="auto">
                <a:xfrm>
                  <a:off x="817" y="8506"/>
                  <a:ext cx="0" cy="1219"/>
                </a:xfrm>
                <a:prstGeom prst="straightConnector1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79" name="AutoShape 58"/>
                <p:cNvCxnSpPr>
                  <a:cxnSpLocks noChangeShapeType="1"/>
                </p:cNvCxnSpPr>
                <p:nvPr/>
              </p:nvCxnSpPr>
              <p:spPr bwMode="auto">
                <a:xfrm>
                  <a:off x="1980" y="8316"/>
                  <a:ext cx="0" cy="396"/>
                </a:xfrm>
                <a:prstGeom prst="straightConnector1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80" name="AutoShape 59"/>
                <p:cNvCxnSpPr>
                  <a:cxnSpLocks noChangeShapeType="1"/>
                </p:cNvCxnSpPr>
                <p:nvPr/>
              </p:nvCxnSpPr>
              <p:spPr bwMode="auto">
                <a:xfrm>
                  <a:off x="1865" y="8439"/>
                  <a:ext cx="0" cy="164"/>
                </a:xfrm>
                <a:prstGeom prst="straightConnector1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81" name="AutoShape 60"/>
                <p:cNvCxnSpPr>
                  <a:cxnSpLocks noChangeShapeType="1"/>
                </p:cNvCxnSpPr>
                <p:nvPr/>
              </p:nvCxnSpPr>
              <p:spPr bwMode="auto">
                <a:xfrm flipH="1">
                  <a:off x="819" y="8516"/>
                  <a:ext cx="1067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83" name="AutoShape 6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243" y="8506"/>
                  <a:ext cx="0" cy="1219"/>
                </a:xfrm>
                <a:prstGeom prst="straightConnector1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84" name="AutoShape 63"/>
                <p:cNvCxnSpPr>
                  <a:cxnSpLocks noChangeShapeType="1"/>
                </p:cNvCxnSpPr>
                <p:nvPr/>
              </p:nvCxnSpPr>
              <p:spPr bwMode="auto">
                <a:xfrm>
                  <a:off x="1975" y="8516"/>
                  <a:ext cx="1255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85" name="AutoShape 64"/>
                <p:cNvCxnSpPr>
                  <a:cxnSpLocks noChangeShapeType="1"/>
                </p:cNvCxnSpPr>
                <p:nvPr/>
              </p:nvCxnSpPr>
              <p:spPr bwMode="auto">
                <a:xfrm>
                  <a:off x="819" y="9046"/>
                  <a:ext cx="242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82" name="AutoShape 61"/>
                <p:cNvCxnSpPr>
                  <a:cxnSpLocks noChangeShapeType="1"/>
                </p:cNvCxnSpPr>
                <p:nvPr/>
              </p:nvCxnSpPr>
              <p:spPr bwMode="auto">
                <a:xfrm>
                  <a:off x="819" y="9721"/>
                  <a:ext cx="2424" cy="0"/>
                </a:xfrm>
                <a:prstGeom prst="straightConnector1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391" name="Group 70"/>
              <p:cNvGrpSpPr>
                <a:grpSpLocks/>
              </p:cNvGrpSpPr>
              <p:nvPr/>
            </p:nvGrpSpPr>
            <p:grpSpPr bwMode="auto">
              <a:xfrm>
                <a:off x="1862" y="10272"/>
                <a:ext cx="392" cy="359"/>
                <a:chOff x="4581" y="8240"/>
                <a:chExt cx="493" cy="449"/>
              </a:xfrm>
              <a:grpFill/>
            </p:grpSpPr>
            <p:sp>
              <p:nvSpPr>
                <p:cNvPr id="392" name="Oval 71"/>
                <p:cNvSpPr>
                  <a:spLocks noChangeArrowheads="1"/>
                </p:cNvSpPr>
                <p:nvPr/>
              </p:nvSpPr>
              <p:spPr bwMode="auto">
                <a:xfrm>
                  <a:off x="4581" y="8240"/>
                  <a:ext cx="493" cy="449"/>
                </a:xfrm>
                <a:prstGeom prst="ellipse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b="1"/>
                </a:p>
              </p:txBody>
            </p:sp>
            <p:sp>
              <p:nvSpPr>
                <p:cNvPr id="395" name="Rectangle 74"/>
                <p:cNvSpPr>
                  <a:spLocks noChangeArrowheads="1"/>
                </p:cNvSpPr>
                <p:nvPr/>
              </p:nvSpPr>
              <p:spPr bwMode="auto">
                <a:xfrm flipV="1">
                  <a:off x="4701" y="8441"/>
                  <a:ext cx="266" cy="100"/>
                </a:xfrm>
                <a:prstGeom prst="rect">
                  <a:avLst/>
                </a:prstGeom>
                <a:grpFill/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b="1"/>
                </a:p>
              </p:txBody>
            </p:sp>
          </p:grpSp>
        </p:grpSp>
      </p:grpSp>
      <p:grpSp>
        <p:nvGrpSpPr>
          <p:cNvPr id="27" name="Groupe 26"/>
          <p:cNvGrpSpPr/>
          <p:nvPr/>
        </p:nvGrpSpPr>
        <p:grpSpPr>
          <a:xfrm>
            <a:off x="1435768" y="1594899"/>
            <a:ext cx="458105" cy="307185"/>
            <a:chOff x="1435768" y="1265296"/>
            <a:chExt cx="458105" cy="307185"/>
          </a:xfrm>
        </p:grpSpPr>
        <p:sp>
          <p:nvSpPr>
            <p:cNvPr id="396" name="Oval 71"/>
            <p:cNvSpPr>
              <a:spLocks noChangeArrowheads="1"/>
            </p:cNvSpPr>
            <p:nvPr/>
          </p:nvSpPr>
          <p:spPr bwMode="auto">
            <a:xfrm>
              <a:off x="1435768" y="1265296"/>
              <a:ext cx="458105" cy="307185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b="1"/>
            </a:p>
          </p:txBody>
        </p:sp>
        <p:sp>
          <p:nvSpPr>
            <p:cNvPr id="397" name="Rectangle 74"/>
            <p:cNvSpPr>
              <a:spLocks noChangeArrowheads="1"/>
            </p:cNvSpPr>
            <p:nvPr/>
          </p:nvSpPr>
          <p:spPr bwMode="auto">
            <a:xfrm flipV="1">
              <a:off x="1547664" y="1387163"/>
              <a:ext cx="246558" cy="68125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b="1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4355976" y="1556792"/>
            <a:ext cx="40911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MA" sz="36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نعتبر الدارة المبينة جانبه.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60032" y="0"/>
            <a:ext cx="3042821" cy="76944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ar-MA" sz="4400" b="1" dirty="0">
                <a:solidFill>
                  <a:srgbClr val="FF0000"/>
                </a:solidFill>
              </a:rPr>
              <a:t>التمرين </a:t>
            </a:r>
            <a:r>
              <a:rPr lang="ar-MA" sz="4400" b="1" dirty="0" smtClean="0">
                <a:solidFill>
                  <a:srgbClr val="FF0000"/>
                </a:solidFill>
              </a:rPr>
              <a:t>الثالث  </a:t>
            </a:r>
            <a:endParaRPr lang="fr-FR" sz="4400" b="1" dirty="0">
              <a:solidFill>
                <a:srgbClr val="FF0000"/>
              </a:solidFill>
            </a:endParaRPr>
          </a:p>
        </p:txBody>
      </p:sp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77825" name="Object 1"/>
          <p:cNvGraphicFramePr>
            <a:graphicFrameLocks noChangeAspect="1"/>
          </p:cNvGraphicFramePr>
          <p:nvPr/>
        </p:nvGraphicFramePr>
        <p:xfrm>
          <a:off x="528519" y="1124744"/>
          <a:ext cx="7102229" cy="3312368"/>
        </p:xfrm>
        <a:graphic>
          <a:graphicData uri="http://schemas.openxmlformats.org/presentationml/2006/ole">
            <p:oleObj spid="_x0000_s77825" name="Image bitmap" r:id="rId3" imgW="3572374" imgH="1057423" progId="PBrush">
              <p:embed/>
            </p:oleObj>
          </a:graphicData>
        </a:graphic>
      </p:graphicFrame>
      <p:cxnSp>
        <p:nvCxnSpPr>
          <p:cNvPr id="77827" name="Connecteur droit avec flèche 324"/>
          <p:cNvCxnSpPr>
            <a:cxnSpLocks noChangeShapeType="1"/>
          </p:cNvCxnSpPr>
          <p:nvPr/>
        </p:nvCxnSpPr>
        <p:spPr bwMode="auto">
          <a:xfrm flipV="1">
            <a:off x="3707904" y="2420888"/>
            <a:ext cx="2448272" cy="1944216"/>
          </a:xfrm>
          <a:prstGeom prst="straightConnector1">
            <a:avLst/>
          </a:prstGeom>
          <a:ln w="50800">
            <a:solidFill>
              <a:srgbClr val="FF0000"/>
            </a:solidFill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7828" name="Zone de texte 323"/>
          <p:cNvSpPr txBox="1">
            <a:spLocks noChangeArrowheads="1"/>
          </p:cNvSpPr>
          <p:nvPr/>
        </p:nvSpPr>
        <p:spPr bwMode="auto">
          <a:xfrm>
            <a:off x="0" y="3284984"/>
            <a:ext cx="4320480" cy="9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2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00 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mA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: 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ar-SA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عيار</a:t>
            </a:r>
            <a:endParaRPr kumimoji="0" lang="fr-F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829" name="Zone de texte 3"/>
          <p:cNvSpPr txBox="1">
            <a:spLocks noChangeArrowheads="1"/>
          </p:cNvSpPr>
          <p:nvPr/>
        </p:nvSpPr>
        <p:spPr bwMode="auto">
          <a:xfrm>
            <a:off x="6084168" y="3501008"/>
            <a:ext cx="129614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</a:t>
            </a:r>
            <a:endParaRPr kumimoji="0" lang="fr-F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39552" y="4581128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+mj-lt"/>
              <a:buAutoNum type="arabicPeriod"/>
            </a:pPr>
            <a:r>
              <a:rPr lang="ar-MA" sz="4000" b="1" dirty="0" smtClean="0"/>
              <a:t>سم الجهاز أعلاه.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MA" sz="4000" b="1" dirty="0"/>
              <a:t> </a:t>
            </a:r>
            <a:r>
              <a:rPr lang="ar-MA" sz="4000" b="1" dirty="0" smtClean="0"/>
              <a:t>أحسب القيمة التي تشير إليها </a:t>
            </a:r>
            <a:r>
              <a:rPr lang="ar-MA" sz="4000" b="1" dirty="0" err="1" smtClean="0"/>
              <a:t>الإبرة </a:t>
            </a:r>
            <a:r>
              <a:rPr lang="ar-MA" sz="4000" b="1" dirty="0" err="1"/>
              <a:t>.</a:t>
            </a:r>
            <a:endParaRPr lang="fr-FR" sz="4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99992" y="260648"/>
            <a:ext cx="3039615" cy="76944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ar-MA" sz="4400" b="1" dirty="0">
                <a:solidFill>
                  <a:srgbClr val="FF0000"/>
                </a:solidFill>
              </a:rPr>
              <a:t>التمرين </a:t>
            </a:r>
            <a:r>
              <a:rPr lang="ar-MA" sz="4400" b="1" dirty="0" smtClean="0">
                <a:solidFill>
                  <a:srgbClr val="FF0000"/>
                </a:solidFill>
              </a:rPr>
              <a:t>الرابع  </a:t>
            </a:r>
            <a:endParaRPr lang="fr-FR" sz="4400" b="1" dirty="0">
              <a:solidFill>
                <a:srgbClr val="FF0000"/>
              </a:solidFill>
            </a:endParaRPr>
          </a:p>
        </p:txBody>
      </p:sp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0" y="3068379"/>
            <a:ext cx="9144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كيف ركب المصباحان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و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مع </a:t>
            </a:r>
            <a:r>
              <a:rPr kumimoji="0" lang="ar-MA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العمود ؟</a:t>
            </a: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MA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ar-MA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كيف ركب المصباحان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و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فيما </a:t>
            </a:r>
            <a:r>
              <a:rPr kumimoji="0" lang="ar-MA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بينهما ؟</a:t>
            </a: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ar-MA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كيف ركب المصباحان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مع </a:t>
            </a:r>
            <a:r>
              <a:rPr kumimoji="0" lang="ar-MA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العمود؟</a:t>
            </a: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MA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بعد أتلاف المصباح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ماذا يحدث للمصابيح </a:t>
            </a:r>
            <a:r>
              <a:rPr kumimoji="0" lang="ar-MA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الأخرى ؟</a:t>
            </a: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بعد أتلاف المصباح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ar-M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ماذا يحدث للمصابيح </a:t>
            </a:r>
            <a:r>
              <a:rPr kumimoji="0" lang="ar-MA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الأخرى ؟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........................................................................................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449890" y="1196752"/>
            <a:ext cx="457689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lang="ar-MA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في التركيب التالي تضيء كل </a:t>
            </a:r>
            <a:r>
              <a:rPr lang="ar-MA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المصابيح</a:t>
            </a:r>
          </a:p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lang="ar-MA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ar-MA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بصفة عادية</a:t>
            </a:r>
            <a:r>
              <a:rPr kumimoji="0" lang="ar-M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8850" name="Groupe 439"/>
          <p:cNvGrpSpPr>
            <a:grpSpLocks/>
          </p:cNvGrpSpPr>
          <p:nvPr/>
        </p:nvGrpSpPr>
        <p:grpSpPr bwMode="auto">
          <a:xfrm>
            <a:off x="467544" y="692696"/>
            <a:ext cx="3707904" cy="2232248"/>
            <a:chOff x="419" y="5350"/>
            <a:chExt cx="3108" cy="1969"/>
          </a:xfrm>
        </p:grpSpPr>
        <p:grpSp>
          <p:nvGrpSpPr>
            <p:cNvPr id="440" name="Group 116"/>
            <p:cNvGrpSpPr>
              <a:grpSpLocks/>
            </p:cNvGrpSpPr>
            <p:nvPr/>
          </p:nvGrpSpPr>
          <p:grpSpPr bwMode="auto">
            <a:xfrm>
              <a:off x="658" y="5841"/>
              <a:ext cx="2770" cy="1220"/>
              <a:chOff x="656" y="5840"/>
              <a:chExt cx="2770" cy="1220"/>
            </a:xfrm>
          </p:grpSpPr>
          <p:sp>
            <p:nvSpPr>
              <p:cNvPr id="441" name="Text Box 117"/>
              <p:cNvSpPr txBox="1">
                <a:spLocks noChangeArrowheads="1"/>
              </p:cNvSpPr>
              <p:nvPr/>
            </p:nvSpPr>
            <p:spPr bwMode="auto">
              <a:xfrm>
                <a:off x="1636" y="5840"/>
                <a:ext cx="559" cy="464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L</a:t>
                </a:r>
                <a:r>
                  <a:rPr kumimoji="0" lang="fr-FR" sz="2000" b="1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fr-FR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2" name="Text Box 118"/>
              <p:cNvSpPr txBox="1">
                <a:spLocks noChangeArrowheads="1"/>
              </p:cNvSpPr>
              <p:nvPr/>
            </p:nvSpPr>
            <p:spPr bwMode="auto">
              <a:xfrm>
                <a:off x="656" y="5940"/>
                <a:ext cx="529" cy="439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L</a:t>
                </a:r>
                <a:r>
                  <a:rPr kumimoji="0" lang="fr-FR" sz="2000" b="1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fr-FR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3" name="Text Box 119"/>
              <p:cNvSpPr txBox="1">
                <a:spLocks noChangeArrowheads="1"/>
              </p:cNvSpPr>
              <p:nvPr/>
            </p:nvSpPr>
            <p:spPr bwMode="auto">
              <a:xfrm>
                <a:off x="1644" y="6623"/>
                <a:ext cx="551" cy="437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L</a:t>
                </a:r>
                <a:r>
                  <a:rPr kumimoji="0" lang="fr-FR" sz="2000" b="1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fr-FR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4" name="Text Box 120"/>
              <p:cNvSpPr txBox="1">
                <a:spLocks noChangeArrowheads="1"/>
              </p:cNvSpPr>
              <p:nvPr/>
            </p:nvSpPr>
            <p:spPr bwMode="auto">
              <a:xfrm>
                <a:off x="2746" y="5948"/>
                <a:ext cx="680" cy="452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L</a:t>
                </a:r>
                <a:r>
                  <a:rPr kumimoji="0" lang="fr-FR" sz="2000" b="1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fr-FR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45" name="Group 121"/>
            <p:cNvGrpSpPr>
              <a:grpSpLocks/>
            </p:cNvGrpSpPr>
            <p:nvPr/>
          </p:nvGrpSpPr>
          <p:grpSpPr bwMode="auto">
            <a:xfrm>
              <a:off x="419" y="5350"/>
              <a:ext cx="3108" cy="1969"/>
              <a:chOff x="413" y="5350"/>
              <a:chExt cx="4022" cy="2425"/>
            </a:xfrm>
          </p:grpSpPr>
          <p:grpSp>
            <p:nvGrpSpPr>
              <p:cNvPr id="446" name="Group 122"/>
              <p:cNvGrpSpPr>
                <a:grpSpLocks/>
              </p:cNvGrpSpPr>
              <p:nvPr/>
            </p:nvGrpSpPr>
            <p:grpSpPr bwMode="auto">
              <a:xfrm>
                <a:off x="602" y="5350"/>
                <a:ext cx="3601" cy="2238"/>
                <a:chOff x="600" y="5350"/>
                <a:chExt cx="3601" cy="2238"/>
              </a:xfrm>
            </p:grpSpPr>
            <p:cxnSp>
              <p:nvCxnSpPr>
                <p:cNvPr id="447" name="AutoShape 123"/>
                <p:cNvCxnSpPr>
                  <a:cxnSpLocks noChangeShapeType="1"/>
                </p:cNvCxnSpPr>
                <p:nvPr/>
              </p:nvCxnSpPr>
              <p:spPr bwMode="auto">
                <a:xfrm flipH="1">
                  <a:off x="2254" y="5664"/>
                  <a:ext cx="1947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48" name="AutoShape 124"/>
                <p:cNvCxnSpPr>
                  <a:cxnSpLocks noChangeShapeType="1"/>
                </p:cNvCxnSpPr>
                <p:nvPr/>
              </p:nvCxnSpPr>
              <p:spPr bwMode="auto">
                <a:xfrm>
                  <a:off x="2254" y="5501"/>
                  <a:ext cx="0" cy="31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49" name="AutoShape 125"/>
                <p:cNvCxnSpPr>
                  <a:cxnSpLocks noChangeShapeType="1"/>
                </p:cNvCxnSpPr>
                <p:nvPr/>
              </p:nvCxnSpPr>
              <p:spPr bwMode="auto">
                <a:xfrm>
                  <a:off x="2122" y="5350"/>
                  <a:ext cx="0" cy="61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50" name="AutoShape 126"/>
                <p:cNvCxnSpPr>
                  <a:cxnSpLocks noChangeShapeType="1"/>
                </p:cNvCxnSpPr>
                <p:nvPr/>
              </p:nvCxnSpPr>
              <p:spPr bwMode="auto">
                <a:xfrm flipH="1">
                  <a:off x="600" y="5664"/>
                  <a:ext cx="1512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51" name="AutoShape 127"/>
                <p:cNvCxnSpPr>
                  <a:cxnSpLocks noChangeShapeType="1"/>
                </p:cNvCxnSpPr>
                <p:nvPr/>
              </p:nvCxnSpPr>
              <p:spPr bwMode="auto">
                <a:xfrm>
                  <a:off x="600" y="5664"/>
                  <a:ext cx="0" cy="1423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52" name="AutoShape 128"/>
                <p:cNvCxnSpPr>
                  <a:cxnSpLocks noChangeShapeType="1"/>
                </p:cNvCxnSpPr>
                <p:nvPr/>
              </p:nvCxnSpPr>
              <p:spPr bwMode="auto">
                <a:xfrm>
                  <a:off x="600" y="7087"/>
                  <a:ext cx="805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53" name="AutoShape 129"/>
                <p:cNvCxnSpPr>
                  <a:cxnSpLocks noChangeShapeType="1"/>
                </p:cNvCxnSpPr>
                <p:nvPr/>
              </p:nvCxnSpPr>
              <p:spPr bwMode="auto">
                <a:xfrm>
                  <a:off x="1405" y="6626"/>
                  <a:ext cx="0" cy="96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54" name="AutoShape 130"/>
                <p:cNvCxnSpPr>
                  <a:cxnSpLocks noChangeShapeType="1"/>
                </p:cNvCxnSpPr>
                <p:nvPr/>
              </p:nvCxnSpPr>
              <p:spPr bwMode="auto">
                <a:xfrm>
                  <a:off x="1405" y="6626"/>
                  <a:ext cx="1741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55" name="AutoShape 131"/>
                <p:cNvCxnSpPr>
                  <a:cxnSpLocks noChangeShapeType="1"/>
                </p:cNvCxnSpPr>
                <p:nvPr/>
              </p:nvCxnSpPr>
              <p:spPr bwMode="auto">
                <a:xfrm>
                  <a:off x="1405" y="7588"/>
                  <a:ext cx="1741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56" name="AutoShape 132"/>
                <p:cNvCxnSpPr>
                  <a:cxnSpLocks noChangeShapeType="1"/>
                </p:cNvCxnSpPr>
                <p:nvPr/>
              </p:nvCxnSpPr>
              <p:spPr bwMode="auto">
                <a:xfrm>
                  <a:off x="3146" y="6626"/>
                  <a:ext cx="0" cy="96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57" name="AutoShape 133"/>
                <p:cNvCxnSpPr>
                  <a:cxnSpLocks noChangeShapeType="1"/>
                </p:cNvCxnSpPr>
                <p:nvPr/>
              </p:nvCxnSpPr>
              <p:spPr bwMode="auto">
                <a:xfrm>
                  <a:off x="3146" y="7087"/>
                  <a:ext cx="1055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58" name="AutoShape 134"/>
                <p:cNvCxnSpPr>
                  <a:cxnSpLocks noChangeShapeType="1"/>
                </p:cNvCxnSpPr>
                <p:nvPr/>
              </p:nvCxnSpPr>
              <p:spPr bwMode="auto">
                <a:xfrm>
                  <a:off x="4201" y="5664"/>
                  <a:ext cx="0" cy="1423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459" name="Group 135"/>
              <p:cNvGrpSpPr>
                <a:grpSpLocks/>
              </p:cNvGrpSpPr>
              <p:nvPr/>
            </p:nvGrpSpPr>
            <p:grpSpPr bwMode="auto">
              <a:xfrm rot="5400000">
                <a:off x="3785" y="6190"/>
                <a:ext cx="877" cy="423"/>
                <a:chOff x="4395" y="8186"/>
                <a:chExt cx="877" cy="423"/>
              </a:xfrm>
            </p:grpSpPr>
            <p:sp>
              <p:nvSpPr>
                <p:cNvPr id="460" name="Oval 136"/>
                <p:cNvSpPr>
                  <a:spLocks noChangeArrowheads="1"/>
                </p:cNvSpPr>
                <p:nvPr/>
              </p:nvSpPr>
              <p:spPr bwMode="auto">
                <a:xfrm>
                  <a:off x="4617" y="8186"/>
                  <a:ext cx="423" cy="423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000" b="1"/>
                </a:p>
              </p:txBody>
            </p:sp>
            <p:cxnSp>
              <p:nvCxnSpPr>
                <p:cNvPr id="461" name="AutoShape 137"/>
                <p:cNvCxnSpPr>
                  <a:cxnSpLocks noChangeShapeType="1"/>
                </p:cNvCxnSpPr>
                <p:nvPr/>
              </p:nvCxnSpPr>
              <p:spPr bwMode="auto">
                <a:xfrm flipH="1">
                  <a:off x="4849" y="8420"/>
                  <a:ext cx="423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62" name="AutoShape 138"/>
                <p:cNvCxnSpPr>
                  <a:cxnSpLocks noChangeShapeType="1"/>
                </p:cNvCxnSpPr>
                <p:nvPr/>
              </p:nvCxnSpPr>
              <p:spPr bwMode="auto">
                <a:xfrm flipH="1">
                  <a:off x="4395" y="8421"/>
                  <a:ext cx="423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463" name="Rectangle 139"/>
                <p:cNvSpPr>
                  <a:spLocks noChangeArrowheads="1"/>
                </p:cNvSpPr>
                <p:nvPr/>
              </p:nvSpPr>
              <p:spPr bwMode="auto">
                <a:xfrm flipV="1">
                  <a:off x="4701" y="8369"/>
                  <a:ext cx="266" cy="10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000" b="1"/>
                </a:p>
              </p:txBody>
            </p:sp>
          </p:grpSp>
          <p:grpSp>
            <p:nvGrpSpPr>
              <p:cNvPr id="464" name="Group 140"/>
              <p:cNvGrpSpPr>
                <a:grpSpLocks/>
              </p:cNvGrpSpPr>
              <p:nvPr/>
            </p:nvGrpSpPr>
            <p:grpSpPr bwMode="auto">
              <a:xfrm>
                <a:off x="1831" y="6390"/>
                <a:ext cx="877" cy="423"/>
                <a:chOff x="4395" y="8186"/>
                <a:chExt cx="877" cy="423"/>
              </a:xfrm>
            </p:grpSpPr>
            <p:sp>
              <p:nvSpPr>
                <p:cNvPr id="465" name="Oval 141"/>
                <p:cNvSpPr>
                  <a:spLocks noChangeArrowheads="1"/>
                </p:cNvSpPr>
                <p:nvPr/>
              </p:nvSpPr>
              <p:spPr bwMode="auto">
                <a:xfrm>
                  <a:off x="4617" y="8186"/>
                  <a:ext cx="423" cy="423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000" b="1"/>
                </a:p>
              </p:txBody>
            </p:sp>
            <p:cxnSp>
              <p:nvCxnSpPr>
                <p:cNvPr id="466" name="AutoShape 142"/>
                <p:cNvCxnSpPr>
                  <a:cxnSpLocks noChangeShapeType="1"/>
                </p:cNvCxnSpPr>
                <p:nvPr/>
              </p:nvCxnSpPr>
              <p:spPr bwMode="auto">
                <a:xfrm flipH="1">
                  <a:off x="4849" y="8420"/>
                  <a:ext cx="423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67" name="AutoShape 143"/>
                <p:cNvCxnSpPr>
                  <a:cxnSpLocks noChangeShapeType="1"/>
                </p:cNvCxnSpPr>
                <p:nvPr/>
              </p:nvCxnSpPr>
              <p:spPr bwMode="auto">
                <a:xfrm flipH="1">
                  <a:off x="4395" y="8421"/>
                  <a:ext cx="423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468" name="Rectangle 144"/>
                <p:cNvSpPr>
                  <a:spLocks noChangeArrowheads="1"/>
                </p:cNvSpPr>
                <p:nvPr/>
              </p:nvSpPr>
              <p:spPr bwMode="auto">
                <a:xfrm flipV="1">
                  <a:off x="4701" y="8369"/>
                  <a:ext cx="266" cy="10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000" b="1"/>
                </a:p>
              </p:txBody>
            </p:sp>
          </p:grpSp>
          <p:grpSp>
            <p:nvGrpSpPr>
              <p:cNvPr id="469" name="Group 145"/>
              <p:cNvGrpSpPr>
                <a:grpSpLocks/>
              </p:cNvGrpSpPr>
              <p:nvPr/>
            </p:nvGrpSpPr>
            <p:grpSpPr bwMode="auto">
              <a:xfrm>
                <a:off x="1853" y="7352"/>
                <a:ext cx="877" cy="423"/>
                <a:chOff x="4395" y="8186"/>
                <a:chExt cx="877" cy="423"/>
              </a:xfrm>
            </p:grpSpPr>
            <p:sp>
              <p:nvSpPr>
                <p:cNvPr id="470" name="Oval 146"/>
                <p:cNvSpPr>
                  <a:spLocks noChangeArrowheads="1"/>
                </p:cNvSpPr>
                <p:nvPr/>
              </p:nvSpPr>
              <p:spPr bwMode="auto">
                <a:xfrm>
                  <a:off x="4617" y="8186"/>
                  <a:ext cx="423" cy="423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000" b="1"/>
                </a:p>
              </p:txBody>
            </p:sp>
            <p:cxnSp>
              <p:nvCxnSpPr>
                <p:cNvPr id="471" name="AutoShape 147"/>
                <p:cNvCxnSpPr>
                  <a:cxnSpLocks noChangeShapeType="1"/>
                </p:cNvCxnSpPr>
                <p:nvPr/>
              </p:nvCxnSpPr>
              <p:spPr bwMode="auto">
                <a:xfrm flipH="1">
                  <a:off x="4849" y="8420"/>
                  <a:ext cx="423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72" name="AutoShape 148"/>
                <p:cNvCxnSpPr>
                  <a:cxnSpLocks noChangeShapeType="1"/>
                </p:cNvCxnSpPr>
                <p:nvPr/>
              </p:nvCxnSpPr>
              <p:spPr bwMode="auto">
                <a:xfrm flipH="1">
                  <a:off x="4395" y="8421"/>
                  <a:ext cx="423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473" name="Rectangle 149"/>
                <p:cNvSpPr>
                  <a:spLocks noChangeArrowheads="1"/>
                </p:cNvSpPr>
                <p:nvPr/>
              </p:nvSpPr>
              <p:spPr bwMode="auto">
                <a:xfrm flipV="1">
                  <a:off x="4701" y="8369"/>
                  <a:ext cx="266" cy="10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000" b="1"/>
                </a:p>
              </p:txBody>
            </p:sp>
          </p:grpSp>
          <p:grpSp>
            <p:nvGrpSpPr>
              <p:cNvPr id="474" name="Group 150"/>
              <p:cNvGrpSpPr>
                <a:grpSpLocks/>
              </p:cNvGrpSpPr>
              <p:nvPr/>
            </p:nvGrpSpPr>
            <p:grpSpPr bwMode="auto">
              <a:xfrm rot="5400000">
                <a:off x="186" y="6141"/>
                <a:ext cx="877" cy="423"/>
                <a:chOff x="4395" y="8186"/>
                <a:chExt cx="877" cy="423"/>
              </a:xfrm>
            </p:grpSpPr>
            <p:sp>
              <p:nvSpPr>
                <p:cNvPr id="475" name="Oval 151"/>
                <p:cNvSpPr>
                  <a:spLocks noChangeArrowheads="1"/>
                </p:cNvSpPr>
                <p:nvPr/>
              </p:nvSpPr>
              <p:spPr bwMode="auto">
                <a:xfrm>
                  <a:off x="4617" y="8186"/>
                  <a:ext cx="423" cy="423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000" b="1"/>
                </a:p>
              </p:txBody>
            </p:sp>
            <p:cxnSp>
              <p:nvCxnSpPr>
                <p:cNvPr id="476" name="AutoShape 152"/>
                <p:cNvCxnSpPr>
                  <a:cxnSpLocks noChangeShapeType="1"/>
                </p:cNvCxnSpPr>
                <p:nvPr/>
              </p:nvCxnSpPr>
              <p:spPr bwMode="auto">
                <a:xfrm flipH="1">
                  <a:off x="4849" y="8420"/>
                  <a:ext cx="423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77" name="AutoShape 153"/>
                <p:cNvCxnSpPr>
                  <a:cxnSpLocks noChangeShapeType="1"/>
                </p:cNvCxnSpPr>
                <p:nvPr/>
              </p:nvCxnSpPr>
              <p:spPr bwMode="auto">
                <a:xfrm flipH="1">
                  <a:off x="4395" y="8421"/>
                  <a:ext cx="423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478" name="Rectangle 154"/>
                <p:cNvSpPr>
                  <a:spLocks noChangeArrowheads="1"/>
                </p:cNvSpPr>
                <p:nvPr/>
              </p:nvSpPr>
              <p:spPr bwMode="auto">
                <a:xfrm flipV="1">
                  <a:off x="4701" y="8369"/>
                  <a:ext cx="266" cy="10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000" b="1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179512" y="260648"/>
            <a:ext cx="4067175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7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029075" y="260648"/>
            <a:ext cx="5114925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8" name="Picture 6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4077072"/>
            <a:ext cx="9144000" cy="278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222</Words>
  <Application>Microsoft Office PowerPoint</Application>
  <PresentationFormat>Affichage à l'écran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9" baseType="lpstr">
      <vt:lpstr>Thème Office</vt:lpstr>
      <vt:lpstr>Image bitmap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HP</cp:lastModifiedBy>
  <cp:revision>5</cp:revision>
  <dcterms:created xsi:type="dcterms:W3CDTF">2013-03-10T11:05:06Z</dcterms:created>
  <dcterms:modified xsi:type="dcterms:W3CDTF">2013-03-10T11:55:02Z</dcterms:modified>
</cp:coreProperties>
</file>