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63" r:id="rId3"/>
    <p:sldId id="260" r:id="rId4"/>
    <p:sldId id="269" r:id="rId5"/>
    <p:sldId id="264" r:id="rId6"/>
    <p:sldId id="272" r:id="rId7"/>
    <p:sldId id="261" r:id="rId8"/>
    <p:sldId id="265" r:id="rId9"/>
    <p:sldId id="271" r:id="rId10"/>
    <p:sldId id="256" r:id="rId11"/>
    <p:sldId id="266" r:id="rId12"/>
    <p:sldId id="273" r:id="rId13"/>
    <p:sldId id="259" r:id="rId14"/>
    <p:sldId id="267" r:id="rId15"/>
    <p:sldId id="257" r:id="rId16"/>
    <p:sldId id="268" r:id="rId17"/>
    <p:sldId id="25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AB594-7817-479F-BCA7-55A27E9C83A8}" type="datetimeFigureOut">
              <a:rPr lang="fr-FR" smtClean="0"/>
              <a:pPr/>
              <a:t>11/03/2013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E143F-4874-41DA-9ABA-43787C6772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EFF7-FF32-44F1-9C11-16853F147D8F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3D26-89B1-4AEC-8AF1-AABFE8C2FE6B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0923-4C3E-44F6-A381-210DF4368076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90AE-F633-45AC-A24A-5369E677FB29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40DC-1F4D-4A60-8AC7-2F175E09DB3E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F328-7C9F-406D-B5AA-294CA596D07E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9902-378B-47F4-9AB6-A66DD47BBAFB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ADD6-CCDF-4D79-AC98-533EA0E609E4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7C1D-6201-4C71-BEA6-18BE9C35CD69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6256-42FE-43B2-889A-F1D2584699E7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CDFB0-E19E-48BF-BC22-6DBC2F351330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E6EB6-4521-4B29-B2F9-31E54B4A4498}" type="datetime1">
              <a:rPr lang="fr-FR" smtClean="0"/>
              <a:pPr/>
              <a:t>11/03/2013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E726A-8B84-4CFC-B3EE-62F44D790B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5786" y="371475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  <a:t>أسبوع الدعم و التقوية </a:t>
            </a:r>
            <a:b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</a:br>
            <a: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  <a:t>تمارين  توليفية </a:t>
            </a:r>
            <a:endParaRPr kumimoji="0" lang="ar-MA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cs typeface="Jaridah" pitchFamily="2" charset="-78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5643570" y="285728"/>
            <a:ext cx="3143272" cy="8524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ثانوية الإدريسي الإعدادية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الصخيرات</a:t>
            </a:r>
            <a:endParaRPr kumimoji="0" lang="ar-M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57158" y="214290"/>
            <a:ext cx="3357586" cy="92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1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المستوى :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الثا</a:t>
            </a:r>
            <a:r>
              <a:rPr kumimoji="0" lang="ar-M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لث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ة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ثانوي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إعدادي 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1100023" cy="1805026"/>
          </a:xfrm>
          <a:prstGeom prst="rect">
            <a:avLst/>
          </a:prstGeom>
          <a:noFill/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</a:t>
            </a:fld>
            <a:endParaRPr lang="fr-F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851920" y="98072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/>
              <a:t> </a:t>
            </a:r>
            <a:r>
              <a:rPr lang="ar-MA" sz="3600" b="1" dirty="0" err="1" smtClean="0"/>
              <a:t>2 </a:t>
            </a:r>
            <a:r>
              <a:rPr lang="ar-MA" sz="3600" b="1" dirty="0" smtClean="0"/>
              <a:t>.عين مميزات هذه </a:t>
            </a:r>
            <a:r>
              <a:rPr lang="ar-MA" sz="3600" b="1" dirty="0" err="1" smtClean="0"/>
              <a:t>القوة .</a:t>
            </a:r>
            <a:endParaRPr lang="fr-FR" sz="3600" b="1" dirty="0"/>
          </a:p>
        </p:txBody>
      </p:sp>
      <p:grpSp>
        <p:nvGrpSpPr>
          <p:cNvPr id="10" name="Groupe 9"/>
          <p:cNvGrpSpPr/>
          <p:nvPr/>
        </p:nvGrpSpPr>
        <p:grpSpPr>
          <a:xfrm>
            <a:off x="3419872" y="260648"/>
            <a:ext cx="5328592" cy="707886"/>
            <a:chOff x="3419872" y="260648"/>
            <a:chExt cx="5328592" cy="707886"/>
          </a:xfrm>
        </p:grpSpPr>
        <p:sp>
          <p:nvSpPr>
            <p:cNvPr id="5" name="ZoneTexte 4"/>
            <p:cNvSpPr txBox="1"/>
            <p:nvPr/>
          </p:nvSpPr>
          <p:spPr>
            <a:xfrm>
              <a:off x="3419872" y="260648"/>
              <a:ext cx="53285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 algn="r" rtl="1">
                <a:buFont typeface="+mj-lt"/>
                <a:buAutoNum type="arabicPeriod"/>
              </a:pPr>
              <a:r>
                <a:rPr lang="ar-MA" sz="4000" b="1" dirty="0" smtClean="0"/>
                <a:t>ماذا تمثل المتجهة  </a:t>
              </a:r>
              <a:r>
                <a:rPr lang="fr-FR" sz="4000" b="1" dirty="0" smtClean="0"/>
                <a:t>Fm/e</a:t>
              </a:r>
              <a:endParaRPr lang="fr-FR" sz="4000" b="1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3563888" y="40466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/>
        </p:nvSpPr>
        <p:spPr>
          <a:xfrm>
            <a:off x="5868144" y="177281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>
                <a:solidFill>
                  <a:srgbClr val="FF0000"/>
                </a:solidFill>
              </a:rPr>
              <a:t>الجواب</a:t>
            </a:r>
            <a:endParaRPr lang="fr-FR" sz="3600" b="1" dirty="0">
              <a:solidFill>
                <a:srgbClr val="FF0000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395536" y="2492896"/>
            <a:ext cx="8748464" cy="1323439"/>
            <a:chOff x="323528" y="2465601"/>
            <a:chExt cx="8748464" cy="1323439"/>
          </a:xfrm>
        </p:grpSpPr>
        <p:sp>
          <p:nvSpPr>
            <p:cNvPr id="6" name="ZoneTexte 5"/>
            <p:cNvSpPr txBox="1"/>
            <p:nvPr/>
          </p:nvSpPr>
          <p:spPr>
            <a:xfrm>
              <a:off x="323528" y="2465601"/>
              <a:ext cx="874846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 algn="r" rtl="1">
                <a:buFont typeface="+mj-lt"/>
                <a:buAutoNum type="arabicPeriod"/>
              </a:pPr>
              <a:r>
                <a:rPr lang="ar-MA" sz="4000" b="1" dirty="0" smtClean="0"/>
                <a:t>تمثل المتجهة </a:t>
              </a:r>
              <a:r>
                <a:rPr lang="fr-FR" sz="4000" b="1" dirty="0" smtClean="0"/>
                <a:t>Fm/e</a:t>
              </a:r>
              <a:r>
                <a:rPr lang="ar-MA" sz="4000" b="1" dirty="0" smtClean="0"/>
                <a:t> </a:t>
              </a:r>
              <a:r>
                <a:rPr lang="ar-MA" sz="4000" b="1" dirty="0" err="1" smtClean="0"/>
                <a:t>:</a:t>
              </a:r>
              <a:endParaRPr lang="ar-MA" sz="4000" b="1" dirty="0" smtClean="0"/>
            </a:p>
            <a:p>
              <a:pPr marL="742950" indent="-742950" algn="r" rtl="1"/>
              <a:r>
                <a:rPr lang="ar-MA" sz="4000" b="1" dirty="0" smtClean="0"/>
                <a:t> القوة المطبقة من طرف اليد </a:t>
              </a:r>
              <a:r>
                <a:rPr lang="ar-MA" sz="4000" b="1" dirty="0" err="1" smtClean="0"/>
                <a:t>علىالمقلع</a:t>
              </a:r>
              <a:endParaRPr lang="fr-FR" sz="4000" b="1" dirty="0"/>
            </a:p>
          </p:txBody>
        </p:sp>
        <p:cxnSp>
          <p:nvCxnSpPr>
            <p:cNvPr id="7" name="Connecteur droit avec flèche 6"/>
            <p:cNvCxnSpPr/>
            <p:nvPr/>
          </p:nvCxnSpPr>
          <p:spPr>
            <a:xfrm>
              <a:off x="4860032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12"/>
          <p:cNvSpPr txBox="1"/>
          <p:nvPr/>
        </p:nvSpPr>
        <p:spPr>
          <a:xfrm>
            <a:off x="4004320" y="371877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/>
              <a:t> </a:t>
            </a:r>
            <a:r>
              <a:rPr lang="ar-MA" sz="3600" b="1" dirty="0" err="1" smtClean="0"/>
              <a:t>2 .</a:t>
            </a:r>
            <a:r>
              <a:rPr lang="ar-MA" sz="3600" b="1" dirty="0" smtClean="0"/>
              <a:t> مميزات هذه </a:t>
            </a:r>
            <a:r>
              <a:rPr lang="ar-MA" sz="3600" b="1" dirty="0" err="1" smtClean="0"/>
              <a:t>القوة :</a:t>
            </a:r>
            <a:endParaRPr lang="fr-FR" sz="36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012160" y="4150821"/>
            <a:ext cx="3113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ar-MA" sz="3600" b="1" dirty="0" smtClean="0"/>
              <a:t> نقطة </a:t>
            </a:r>
            <a:r>
              <a:rPr lang="ar-MA" sz="3600" b="1" dirty="0" err="1" smtClean="0"/>
              <a:t>التأثير :</a:t>
            </a:r>
            <a:r>
              <a:rPr lang="fr-FR" sz="3600" b="1" dirty="0" smtClean="0"/>
              <a:t>A</a:t>
            </a:r>
            <a:endParaRPr lang="fr-FR" sz="36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5436096" y="4654877"/>
            <a:ext cx="368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ar-MA" sz="3600" b="1" dirty="0" smtClean="0"/>
              <a:t> خط </a:t>
            </a:r>
            <a:r>
              <a:rPr lang="ar-MA" sz="3600" b="1" dirty="0" err="1" smtClean="0"/>
              <a:t>التأثير :</a:t>
            </a:r>
            <a:r>
              <a:rPr lang="ar-MA" sz="3600" b="1" dirty="0" smtClean="0"/>
              <a:t> </a:t>
            </a:r>
            <a:r>
              <a:rPr lang="fr-FR" sz="3600" b="1" dirty="0" smtClean="0"/>
              <a:t>(D)</a:t>
            </a:r>
            <a:endParaRPr lang="fr-FR" sz="3600" b="1" dirty="0"/>
          </a:p>
        </p:txBody>
      </p:sp>
      <p:grpSp>
        <p:nvGrpSpPr>
          <p:cNvPr id="27" name="Groupe 26"/>
          <p:cNvGrpSpPr/>
          <p:nvPr/>
        </p:nvGrpSpPr>
        <p:grpSpPr>
          <a:xfrm>
            <a:off x="-396552" y="188640"/>
            <a:ext cx="4077321" cy="3647760"/>
            <a:chOff x="-396552" y="188640"/>
            <a:chExt cx="4077321" cy="3647760"/>
          </a:xfrm>
        </p:grpSpPr>
        <p:pic>
          <p:nvPicPr>
            <p:cNvPr id="1026" name="Picture 2" descr="http://www.discip.ac-caen.fr/phch/college/troisieme/exos_interactifs/C9-Forces/qflancepierre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188640"/>
              <a:ext cx="2401441" cy="3647760"/>
            </a:xfrm>
            <a:prstGeom prst="rect">
              <a:avLst/>
            </a:prstGeom>
            <a:noFill/>
          </p:spPr>
        </p:pic>
        <p:grpSp>
          <p:nvGrpSpPr>
            <p:cNvPr id="17" name="Groupe 16"/>
            <p:cNvGrpSpPr/>
            <p:nvPr/>
          </p:nvGrpSpPr>
          <p:grpSpPr>
            <a:xfrm>
              <a:off x="1619672" y="658445"/>
              <a:ext cx="465192" cy="826339"/>
              <a:chOff x="3851920" y="4870901"/>
              <a:chExt cx="465192" cy="826339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851920" y="4870901"/>
                <a:ext cx="46519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600" b="1" dirty="0" smtClean="0">
                    <a:solidFill>
                      <a:srgbClr val="00B050"/>
                    </a:solidFill>
                  </a:rPr>
                  <a:t>A</a:t>
                </a:r>
                <a:endParaRPr lang="fr-FR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4067944" y="55892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-396552" y="764704"/>
              <a:ext cx="4077321" cy="720080"/>
              <a:chOff x="539552" y="5157192"/>
              <a:chExt cx="4077321" cy="720080"/>
            </a:xfrm>
          </p:grpSpPr>
          <p:cxnSp>
            <p:nvCxnSpPr>
              <p:cNvPr id="22" name="Connecteur droit 21"/>
              <p:cNvCxnSpPr/>
              <p:nvPr/>
            </p:nvCxnSpPr>
            <p:spPr>
              <a:xfrm>
                <a:off x="539552" y="5877272"/>
                <a:ext cx="3816424" cy="0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3851920" y="5157192"/>
                <a:ext cx="7649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600" b="1" dirty="0" smtClean="0">
                    <a:solidFill>
                      <a:srgbClr val="FF0000"/>
                    </a:solidFill>
                  </a:rPr>
                  <a:t>(D)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5" name="ZoneTexte 24"/>
          <p:cNvSpPr txBox="1"/>
          <p:nvPr/>
        </p:nvSpPr>
        <p:spPr>
          <a:xfrm>
            <a:off x="5076056" y="5517232"/>
            <a:ext cx="368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ar-MA" sz="3600" b="1" dirty="0" smtClean="0"/>
              <a:t> </a:t>
            </a:r>
            <a:r>
              <a:rPr lang="ar-MA" sz="3600" b="1" dirty="0" err="1" smtClean="0"/>
              <a:t>الشدة :</a:t>
            </a:r>
            <a:r>
              <a:rPr lang="ar-MA" sz="3600" b="1" dirty="0" smtClean="0"/>
              <a:t> </a:t>
            </a:r>
            <a:r>
              <a:rPr lang="fr-FR" sz="3600" b="1" dirty="0" smtClean="0"/>
              <a:t>F= ?</a:t>
            </a:r>
            <a:endParaRPr lang="fr-FR" sz="3600" b="1" dirty="0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10</a:t>
            </a:fld>
            <a:endParaRPr lang="fr-FR" sz="3200" b="1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14612" y="5072074"/>
            <a:ext cx="6215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v"/>
            </a:pPr>
            <a:r>
              <a:rPr lang="ar-MA" sz="3200" b="1" dirty="0" smtClean="0">
                <a:solidFill>
                  <a:prstClr val="black"/>
                </a:solidFill>
              </a:rPr>
              <a:t>المنحى  : من </a:t>
            </a:r>
            <a:r>
              <a:rPr lang="fr-FR" sz="3200" b="1" dirty="0" smtClean="0">
                <a:solidFill>
                  <a:prstClr val="black"/>
                </a:solidFill>
              </a:rPr>
              <a:t>A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ar-MA" sz="3200" b="1" dirty="0" smtClean="0">
                <a:solidFill>
                  <a:prstClr val="black"/>
                </a:solidFill>
              </a:rPr>
              <a:t> إلى اليسار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8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251520" y="1484784"/>
            <a:ext cx="8568952" cy="5112568"/>
            <a:chOff x="539552" y="1208946"/>
            <a:chExt cx="6238967" cy="3804230"/>
          </a:xfrm>
        </p:grpSpPr>
        <p:pic>
          <p:nvPicPr>
            <p:cNvPr id="4" name="Picture 25" descr="Sans tit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2440" y="1713002"/>
              <a:ext cx="2996079" cy="165300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</p:pic>
        <p:grpSp>
          <p:nvGrpSpPr>
            <p:cNvPr id="5" name="Groupe 26"/>
            <p:cNvGrpSpPr/>
            <p:nvPr/>
          </p:nvGrpSpPr>
          <p:grpSpPr>
            <a:xfrm>
              <a:off x="539552" y="1416810"/>
              <a:ext cx="4871840" cy="3392536"/>
              <a:chOff x="2770188" y="3416300"/>
              <a:chExt cx="1666875" cy="1081088"/>
            </a:xfrm>
          </p:grpSpPr>
          <p:pic>
            <p:nvPicPr>
              <p:cNvPr id="19" name="Picture 2" descr="Sans titre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770188" y="3435350"/>
                <a:ext cx="111216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Line 3"/>
              <p:cNvSpPr>
                <a:spLocks noChangeShapeType="1"/>
              </p:cNvSpPr>
              <p:nvPr/>
            </p:nvSpPr>
            <p:spPr bwMode="auto">
              <a:xfrm>
                <a:off x="3303304" y="3956050"/>
                <a:ext cx="0" cy="541338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4"/>
              <p:cNvSpPr>
                <a:spLocks noChangeShapeType="1"/>
              </p:cNvSpPr>
              <p:nvPr/>
            </p:nvSpPr>
            <p:spPr bwMode="auto">
              <a:xfrm>
                <a:off x="4402552" y="3732012"/>
                <a:ext cx="1587" cy="541338"/>
              </a:xfrm>
              <a:prstGeom prst="line">
                <a:avLst/>
              </a:prstGeom>
              <a:noFill/>
              <a:ln w="76200">
                <a:solidFill>
                  <a:srgbClr val="0070C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 rot="10800000">
                <a:off x="3303588" y="3416300"/>
                <a:ext cx="1587" cy="54133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 rot="10800000">
                <a:off x="4384675" y="3416300"/>
                <a:ext cx="1588" cy="54133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7"/>
              <p:cNvSpPr>
                <a:spLocks noChangeShapeType="1"/>
              </p:cNvSpPr>
              <p:nvPr/>
            </p:nvSpPr>
            <p:spPr bwMode="auto">
              <a:xfrm rot="8100000">
                <a:off x="3305175" y="3903663"/>
                <a:ext cx="0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8"/>
              <p:cNvSpPr>
                <a:spLocks noChangeShapeType="1"/>
              </p:cNvSpPr>
              <p:nvPr/>
            </p:nvSpPr>
            <p:spPr bwMode="auto">
              <a:xfrm rot="8100000">
                <a:off x="4379913" y="3903663"/>
                <a:ext cx="1587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9"/>
              <p:cNvSpPr>
                <a:spLocks noChangeShapeType="1"/>
              </p:cNvSpPr>
              <p:nvPr/>
            </p:nvSpPr>
            <p:spPr bwMode="auto">
              <a:xfrm rot="2700000">
                <a:off x="3300413" y="3905250"/>
                <a:ext cx="0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10"/>
              <p:cNvSpPr>
                <a:spLocks noChangeShapeType="1"/>
              </p:cNvSpPr>
              <p:nvPr/>
            </p:nvSpPr>
            <p:spPr bwMode="auto">
              <a:xfrm rot="2700000">
                <a:off x="4382294" y="3909219"/>
                <a:ext cx="1588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11"/>
              <p:cNvSpPr>
                <a:spLocks noChangeShapeType="1"/>
              </p:cNvSpPr>
              <p:nvPr/>
            </p:nvSpPr>
            <p:spPr bwMode="auto">
              <a:xfrm rot="2700000">
                <a:off x="4380706" y="3672682"/>
                <a:ext cx="1587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12"/>
              <p:cNvSpPr>
                <a:spLocks noChangeShapeType="1"/>
              </p:cNvSpPr>
              <p:nvPr/>
            </p:nvSpPr>
            <p:spPr bwMode="auto">
              <a:xfrm rot="8100000">
                <a:off x="4375150" y="3671888"/>
                <a:ext cx="1588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Text Box 13"/>
              <p:cNvSpPr txBox="1">
                <a:spLocks noChangeArrowheads="1"/>
              </p:cNvSpPr>
              <p:nvPr/>
            </p:nvSpPr>
            <p:spPr bwMode="auto">
              <a:xfrm>
                <a:off x="3665538" y="3625850"/>
                <a:ext cx="371475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MA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كرة</a:t>
                </a:r>
                <a:endParaRPr kumimoji="0" lang="fr-F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Line 14"/>
              <p:cNvSpPr>
                <a:spLocks noChangeShapeType="1"/>
              </p:cNvSpPr>
              <p:nvPr/>
            </p:nvSpPr>
            <p:spPr bwMode="auto">
              <a:xfrm>
                <a:off x="3846473" y="3725697"/>
                <a:ext cx="317541" cy="382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 rot="10800000" flipV="1">
                <a:off x="3541713" y="3708623"/>
                <a:ext cx="143317" cy="585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17"/>
              <p:cNvSpPr>
                <a:spLocks noChangeShapeType="1"/>
              </p:cNvSpPr>
              <p:nvPr/>
            </p:nvSpPr>
            <p:spPr bwMode="auto">
              <a:xfrm flipH="1" flipV="1">
                <a:off x="3577401" y="3964738"/>
                <a:ext cx="179381" cy="23904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18"/>
              <p:cNvSpPr>
                <a:spLocks noChangeShapeType="1"/>
              </p:cNvSpPr>
              <p:nvPr/>
            </p:nvSpPr>
            <p:spPr bwMode="auto">
              <a:xfrm flipV="1">
                <a:off x="4025853" y="3981813"/>
                <a:ext cx="133330" cy="2493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2584255" y="3887981"/>
              <a:ext cx="2155726" cy="672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M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سطح الأرض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e 43"/>
            <p:cNvGrpSpPr/>
            <p:nvPr/>
          </p:nvGrpSpPr>
          <p:grpSpPr>
            <a:xfrm>
              <a:off x="2195735" y="4305290"/>
              <a:ext cx="648072" cy="707886"/>
              <a:chOff x="2267744" y="3717032"/>
              <a:chExt cx="648072" cy="707886"/>
            </a:xfrm>
          </p:grpSpPr>
          <p:sp>
            <p:nvSpPr>
              <p:cNvPr id="17" name="ZoneTexte 16"/>
              <p:cNvSpPr txBox="1"/>
              <p:nvPr/>
            </p:nvSpPr>
            <p:spPr>
              <a:xfrm>
                <a:off x="2339752" y="3717032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F</a:t>
                </a:r>
                <a:endParaRPr lang="fr-FR" sz="4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8" name="Connecteur droit avec flèche 17"/>
              <p:cNvCxnSpPr/>
              <p:nvPr/>
            </p:nvCxnSpPr>
            <p:spPr>
              <a:xfrm>
                <a:off x="2267744" y="3789040"/>
                <a:ext cx="576064" cy="0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e 42"/>
            <p:cNvGrpSpPr/>
            <p:nvPr/>
          </p:nvGrpSpPr>
          <p:grpSpPr>
            <a:xfrm>
              <a:off x="5364087" y="3729226"/>
              <a:ext cx="648072" cy="707886"/>
              <a:chOff x="4572000" y="4581128"/>
              <a:chExt cx="648072" cy="707886"/>
            </a:xfrm>
          </p:grpSpPr>
          <p:sp>
            <p:nvSpPr>
              <p:cNvPr id="15" name="ZoneTexte 14"/>
              <p:cNvSpPr txBox="1"/>
              <p:nvPr/>
            </p:nvSpPr>
            <p:spPr>
              <a:xfrm>
                <a:off x="4644008" y="4581128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0070C0"/>
                    </a:solidFill>
                  </a:rPr>
                  <a:t>P</a:t>
                </a:r>
                <a:endParaRPr lang="fr-FR" sz="40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>
                <a:off x="457200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e 38"/>
            <p:cNvGrpSpPr/>
            <p:nvPr/>
          </p:nvGrpSpPr>
          <p:grpSpPr>
            <a:xfrm>
              <a:off x="2195735" y="1280954"/>
              <a:ext cx="648072" cy="707886"/>
              <a:chOff x="3131840" y="4509120"/>
              <a:chExt cx="648072" cy="707886"/>
            </a:xfrm>
          </p:grpSpPr>
          <p:sp>
            <p:nvSpPr>
              <p:cNvPr id="13" name="ZoneTexte 12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Connecteur droit avec flèche 13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39"/>
            <p:cNvGrpSpPr/>
            <p:nvPr/>
          </p:nvGrpSpPr>
          <p:grpSpPr>
            <a:xfrm>
              <a:off x="5292079" y="1208946"/>
              <a:ext cx="648072" cy="707886"/>
              <a:chOff x="3131840" y="4509120"/>
              <a:chExt cx="648072" cy="707886"/>
            </a:xfrm>
          </p:grpSpPr>
          <p:sp>
            <p:nvSpPr>
              <p:cNvPr id="11" name="ZoneTexte 10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2" name="Connecteur droit avec flèche 11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e 35"/>
          <p:cNvGrpSpPr/>
          <p:nvPr/>
        </p:nvGrpSpPr>
        <p:grpSpPr>
          <a:xfrm>
            <a:off x="1043608" y="188640"/>
            <a:ext cx="7857739" cy="851902"/>
            <a:chOff x="1043608" y="188640"/>
            <a:chExt cx="7857739" cy="851902"/>
          </a:xfrm>
        </p:grpSpPr>
        <p:sp>
          <p:nvSpPr>
            <p:cNvPr id="37" name="Rectangle 36"/>
            <p:cNvSpPr/>
            <p:nvPr/>
          </p:nvSpPr>
          <p:spPr>
            <a:xfrm>
              <a:off x="1043608" y="188640"/>
              <a:ext cx="785773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MA" sz="4000" b="1" dirty="0" smtClean="0"/>
                <a:t>ماذا تمثل كل </a:t>
              </a:r>
              <a:r>
                <a:rPr lang="ar-MA" sz="4000" b="1" dirty="0" err="1" smtClean="0"/>
                <a:t>من:        ،       ،</a:t>
              </a:r>
              <a:endParaRPr lang="fr-FR" sz="4000" b="1" dirty="0"/>
            </a:p>
          </p:txBody>
        </p:sp>
        <p:grpSp>
          <p:nvGrpSpPr>
            <p:cNvPr id="38" name="Groupe 46"/>
            <p:cNvGrpSpPr/>
            <p:nvPr/>
          </p:nvGrpSpPr>
          <p:grpSpPr>
            <a:xfrm>
              <a:off x="2339752" y="260648"/>
              <a:ext cx="648072" cy="707886"/>
              <a:chOff x="2267744" y="3717032"/>
              <a:chExt cx="648072" cy="707886"/>
            </a:xfrm>
          </p:grpSpPr>
          <p:sp>
            <p:nvSpPr>
              <p:cNvPr id="45" name="ZoneTexte 44"/>
              <p:cNvSpPr txBox="1"/>
              <p:nvPr/>
            </p:nvSpPr>
            <p:spPr>
              <a:xfrm>
                <a:off x="2339752" y="3717032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F</a:t>
                </a:r>
                <a:endParaRPr lang="fr-FR" sz="4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Connecteur droit avec flèche 45"/>
              <p:cNvCxnSpPr/>
              <p:nvPr/>
            </p:nvCxnSpPr>
            <p:spPr>
              <a:xfrm>
                <a:off x="2267744" y="3789040"/>
                <a:ext cx="576064" cy="0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e 49"/>
            <p:cNvGrpSpPr/>
            <p:nvPr/>
          </p:nvGrpSpPr>
          <p:grpSpPr>
            <a:xfrm>
              <a:off x="3923928" y="332656"/>
              <a:ext cx="648072" cy="707886"/>
              <a:chOff x="4572000" y="4581128"/>
              <a:chExt cx="648072" cy="707886"/>
            </a:xfrm>
          </p:grpSpPr>
          <p:sp>
            <p:nvSpPr>
              <p:cNvPr id="43" name="ZoneTexte 42"/>
              <p:cNvSpPr txBox="1"/>
              <p:nvPr/>
            </p:nvSpPr>
            <p:spPr>
              <a:xfrm>
                <a:off x="4644008" y="4581128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0070C0"/>
                    </a:solidFill>
                  </a:rPr>
                  <a:t>P</a:t>
                </a:r>
                <a:endParaRPr lang="fr-FR" sz="40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44" name="Connecteur droit avec flèche 43"/>
              <p:cNvCxnSpPr/>
              <p:nvPr/>
            </p:nvCxnSpPr>
            <p:spPr>
              <a:xfrm>
                <a:off x="457200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e 52"/>
            <p:cNvGrpSpPr/>
            <p:nvPr/>
          </p:nvGrpSpPr>
          <p:grpSpPr>
            <a:xfrm>
              <a:off x="5004048" y="332656"/>
              <a:ext cx="648072" cy="707886"/>
              <a:chOff x="3131840" y="4509120"/>
              <a:chExt cx="648072" cy="707886"/>
            </a:xfrm>
          </p:grpSpPr>
          <p:sp>
            <p:nvSpPr>
              <p:cNvPr id="41" name="ZoneTexte 40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2" name="Connecteur droit avec flèche 41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e 55"/>
          <p:cNvGrpSpPr/>
          <p:nvPr/>
        </p:nvGrpSpPr>
        <p:grpSpPr>
          <a:xfrm>
            <a:off x="-36512" y="908720"/>
            <a:ext cx="6238967" cy="3804230"/>
            <a:chOff x="539552" y="1208946"/>
            <a:chExt cx="6238967" cy="3804230"/>
          </a:xfrm>
        </p:grpSpPr>
        <p:pic>
          <p:nvPicPr>
            <p:cNvPr id="1049" name="Picture 25" descr="Sans tit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2440" y="1713002"/>
              <a:ext cx="2996079" cy="165300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</p:pic>
        <p:grpSp>
          <p:nvGrpSpPr>
            <p:cNvPr id="27" name="Groupe 26"/>
            <p:cNvGrpSpPr/>
            <p:nvPr/>
          </p:nvGrpSpPr>
          <p:grpSpPr>
            <a:xfrm>
              <a:off x="539552" y="1416810"/>
              <a:ext cx="4871840" cy="3392536"/>
              <a:chOff x="2770188" y="3416300"/>
              <a:chExt cx="1666875" cy="1081088"/>
            </a:xfrm>
          </p:grpSpPr>
          <p:pic>
            <p:nvPicPr>
              <p:cNvPr id="1026" name="Picture 2" descr="Sans titre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770188" y="3435350"/>
                <a:ext cx="1104900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7" name="Line 3"/>
              <p:cNvSpPr>
                <a:spLocks noChangeShapeType="1"/>
              </p:cNvSpPr>
              <p:nvPr/>
            </p:nvSpPr>
            <p:spPr bwMode="auto">
              <a:xfrm>
                <a:off x="3303304" y="3956050"/>
                <a:ext cx="0" cy="541338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75000"/>
                  </a:schemeClr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>
                <a:off x="4386263" y="3727450"/>
                <a:ext cx="1587" cy="54133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rot="10800000">
                <a:off x="3303588" y="3416300"/>
                <a:ext cx="1587" cy="54133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rot="10800000">
                <a:off x="4384675" y="3416300"/>
                <a:ext cx="1588" cy="54133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 rot="8100000">
                <a:off x="3305175" y="3903663"/>
                <a:ext cx="0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rot="8100000">
                <a:off x="4379913" y="3903663"/>
                <a:ext cx="1587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rot="2700000">
                <a:off x="3300413" y="3905250"/>
                <a:ext cx="0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rot="2700000">
                <a:off x="4382294" y="3909219"/>
                <a:ext cx="1588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 rot="2700000">
                <a:off x="4380706" y="3672682"/>
                <a:ext cx="1587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rot="8100000">
                <a:off x="4375150" y="3671888"/>
                <a:ext cx="1588" cy="1079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7" name="Text Box 13"/>
              <p:cNvSpPr txBox="1">
                <a:spLocks noChangeArrowheads="1"/>
              </p:cNvSpPr>
              <p:nvPr/>
            </p:nvSpPr>
            <p:spPr bwMode="auto">
              <a:xfrm>
                <a:off x="3665538" y="3625850"/>
                <a:ext cx="371475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MA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كرة</a:t>
                </a:r>
                <a:endParaRPr kumimoji="0" lang="fr-F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>
                <a:off x="3965575" y="3763963"/>
                <a:ext cx="1984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 rot="10800000">
                <a:off x="3541713" y="3767138"/>
                <a:ext cx="215900" cy="15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 flipH="1" flipV="1">
                <a:off x="3532188" y="3959225"/>
                <a:ext cx="51026" cy="19396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 flipV="1">
                <a:off x="4051320" y="3949700"/>
                <a:ext cx="133330" cy="2493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2555775" y="3513202"/>
              <a:ext cx="2155726" cy="940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M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سطح الأرض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4" name="Groupe 43"/>
            <p:cNvGrpSpPr/>
            <p:nvPr/>
          </p:nvGrpSpPr>
          <p:grpSpPr>
            <a:xfrm>
              <a:off x="2195735" y="4305290"/>
              <a:ext cx="648072" cy="707886"/>
              <a:chOff x="2267744" y="3717032"/>
              <a:chExt cx="648072" cy="707886"/>
            </a:xfrm>
          </p:grpSpPr>
          <p:sp>
            <p:nvSpPr>
              <p:cNvPr id="33" name="ZoneTexte 32"/>
              <p:cNvSpPr txBox="1"/>
              <p:nvPr/>
            </p:nvSpPr>
            <p:spPr>
              <a:xfrm>
                <a:off x="2339752" y="3717032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F</a:t>
                </a:r>
                <a:endParaRPr lang="fr-FR" sz="4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6" name="Connecteur droit avec flèche 35"/>
              <p:cNvCxnSpPr/>
              <p:nvPr/>
            </p:nvCxnSpPr>
            <p:spPr>
              <a:xfrm>
                <a:off x="2267744" y="3789040"/>
                <a:ext cx="576064" cy="0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e 42"/>
            <p:cNvGrpSpPr/>
            <p:nvPr/>
          </p:nvGrpSpPr>
          <p:grpSpPr>
            <a:xfrm>
              <a:off x="5364087" y="3729226"/>
              <a:ext cx="648072" cy="707886"/>
              <a:chOff x="4572000" y="4581128"/>
              <a:chExt cx="648072" cy="707886"/>
            </a:xfrm>
          </p:grpSpPr>
          <p:sp>
            <p:nvSpPr>
              <p:cNvPr id="32" name="ZoneTexte 31"/>
              <p:cNvSpPr txBox="1"/>
              <p:nvPr/>
            </p:nvSpPr>
            <p:spPr>
              <a:xfrm>
                <a:off x="4644008" y="4581128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0070C0"/>
                    </a:solidFill>
                  </a:rPr>
                  <a:t>P</a:t>
                </a:r>
                <a:endParaRPr lang="fr-FR" sz="40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37" name="Connecteur droit avec flèche 36"/>
              <p:cNvCxnSpPr/>
              <p:nvPr/>
            </p:nvCxnSpPr>
            <p:spPr>
              <a:xfrm>
                <a:off x="457200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e 38"/>
            <p:cNvGrpSpPr/>
            <p:nvPr/>
          </p:nvGrpSpPr>
          <p:grpSpPr>
            <a:xfrm>
              <a:off x="2195735" y="1280954"/>
              <a:ext cx="648072" cy="707886"/>
              <a:chOff x="3131840" y="4509120"/>
              <a:chExt cx="648072" cy="707886"/>
            </a:xfrm>
          </p:grpSpPr>
          <p:sp>
            <p:nvSpPr>
              <p:cNvPr id="31" name="ZoneTexte 30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8" name="Connecteur droit avec flèche 37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e 39"/>
            <p:cNvGrpSpPr/>
            <p:nvPr/>
          </p:nvGrpSpPr>
          <p:grpSpPr>
            <a:xfrm>
              <a:off x="5292079" y="1208946"/>
              <a:ext cx="648072" cy="707886"/>
              <a:chOff x="3131840" y="4509120"/>
              <a:chExt cx="648072" cy="707886"/>
            </a:xfrm>
          </p:grpSpPr>
          <p:sp>
            <p:nvSpPr>
              <p:cNvPr id="41" name="ZoneTexte 40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2" name="Connecteur droit avec flèche 41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e 69"/>
          <p:cNvGrpSpPr/>
          <p:nvPr/>
        </p:nvGrpSpPr>
        <p:grpSpPr>
          <a:xfrm>
            <a:off x="1043608" y="188640"/>
            <a:ext cx="7857739" cy="851902"/>
            <a:chOff x="1043608" y="188640"/>
            <a:chExt cx="7857739" cy="851902"/>
          </a:xfrm>
        </p:grpSpPr>
        <p:sp>
          <p:nvSpPr>
            <p:cNvPr id="45" name="Rectangle 44"/>
            <p:cNvSpPr/>
            <p:nvPr/>
          </p:nvSpPr>
          <p:spPr>
            <a:xfrm>
              <a:off x="1043608" y="188640"/>
              <a:ext cx="785773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MA" sz="4000" b="1" dirty="0" smtClean="0"/>
                <a:t>ماذا تمثل كل </a:t>
              </a:r>
              <a:r>
                <a:rPr lang="ar-MA" sz="4000" b="1" dirty="0" err="1" smtClean="0"/>
                <a:t>من:        ،       ،</a:t>
              </a:r>
              <a:endParaRPr lang="fr-FR" sz="4000" b="1" dirty="0"/>
            </a:p>
          </p:txBody>
        </p:sp>
        <p:grpSp>
          <p:nvGrpSpPr>
            <p:cNvPr id="47" name="Groupe 46"/>
            <p:cNvGrpSpPr/>
            <p:nvPr/>
          </p:nvGrpSpPr>
          <p:grpSpPr>
            <a:xfrm>
              <a:off x="2339752" y="260648"/>
              <a:ext cx="648072" cy="707886"/>
              <a:chOff x="2267744" y="3717032"/>
              <a:chExt cx="648072" cy="707886"/>
            </a:xfrm>
          </p:grpSpPr>
          <p:sp>
            <p:nvSpPr>
              <p:cNvPr id="48" name="ZoneTexte 47"/>
              <p:cNvSpPr txBox="1"/>
              <p:nvPr/>
            </p:nvSpPr>
            <p:spPr>
              <a:xfrm>
                <a:off x="2339752" y="3717032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F</a:t>
                </a:r>
                <a:endParaRPr lang="fr-FR" sz="4000" b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9" name="Connecteur droit avec flèche 48"/>
              <p:cNvCxnSpPr/>
              <p:nvPr/>
            </p:nvCxnSpPr>
            <p:spPr>
              <a:xfrm>
                <a:off x="2267744" y="3789040"/>
                <a:ext cx="576064" cy="0"/>
              </a:xfrm>
              <a:prstGeom prst="straightConnector1">
                <a:avLst/>
              </a:prstGeom>
              <a:ln w="381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e 49"/>
            <p:cNvGrpSpPr/>
            <p:nvPr/>
          </p:nvGrpSpPr>
          <p:grpSpPr>
            <a:xfrm>
              <a:off x="3923928" y="332656"/>
              <a:ext cx="648072" cy="707886"/>
              <a:chOff x="4572000" y="4581128"/>
              <a:chExt cx="648072" cy="707886"/>
            </a:xfrm>
          </p:grpSpPr>
          <p:sp>
            <p:nvSpPr>
              <p:cNvPr id="51" name="ZoneTexte 50"/>
              <p:cNvSpPr txBox="1"/>
              <p:nvPr/>
            </p:nvSpPr>
            <p:spPr>
              <a:xfrm>
                <a:off x="4644008" y="4581128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0070C0"/>
                    </a:solidFill>
                  </a:rPr>
                  <a:t>P</a:t>
                </a:r>
                <a:endParaRPr lang="fr-FR" sz="40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52" name="Connecteur droit avec flèche 51"/>
              <p:cNvCxnSpPr/>
              <p:nvPr/>
            </p:nvCxnSpPr>
            <p:spPr>
              <a:xfrm>
                <a:off x="457200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e 52"/>
            <p:cNvGrpSpPr/>
            <p:nvPr/>
          </p:nvGrpSpPr>
          <p:grpSpPr>
            <a:xfrm>
              <a:off x="5004048" y="332656"/>
              <a:ext cx="648072" cy="707886"/>
              <a:chOff x="3131840" y="4509120"/>
              <a:chExt cx="648072" cy="707886"/>
            </a:xfrm>
          </p:grpSpPr>
          <p:sp>
            <p:nvSpPr>
              <p:cNvPr id="54" name="ZoneTexte 53"/>
              <p:cNvSpPr txBox="1"/>
              <p:nvPr/>
            </p:nvSpPr>
            <p:spPr>
              <a:xfrm>
                <a:off x="3203848" y="4509120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</a:rPr>
                  <a:t>R</a:t>
                </a:r>
                <a:endParaRPr lang="fr-FR" sz="4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5" name="Connecteur droit avec flèche 54"/>
              <p:cNvCxnSpPr/>
              <p:nvPr/>
            </p:nvCxnSpPr>
            <p:spPr>
              <a:xfrm>
                <a:off x="3131840" y="4581128"/>
                <a:ext cx="576064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Groupe 56"/>
          <p:cNvGrpSpPr/>
          <p:nvPr/>
        </p:nvGrpSpPr>
        <p:grpSpPr>
          <a:xfrm>
            <a:off x="7740352" y="5817458"/>
            <a:ext cx="648072" cy="707886"/>
            <a:chOff x="2267744" y="3717032"/>
            <a:chExt cx="648072" cy="707886"/>
          </a:xfrm>
        </p:grpSpPr>
        <p:sp>
          <p:nvSpPr>
            <p:cNvPr id="58" name="ZoneTexte 57"/>
            <p:cNvSpPr txBox="1"/>
            <p:nvPr/>
          </p:nvSpPr>
          <p:spPr>
            <a:xfrm>
              <a:off x="2339752" y="3717032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chemeClr val="accent3">
                      <a:lumMod val="75000"/>
                    </a:schemeClr>
                  </a:solidFill>
                </a:rPr>
                <a:t>F</a:t>
              </a:r>
              <a:endParaRPr lang="fr-FR" sz="40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59" name="Connecteur droit avec flèche 58"/>
            <p:cNvCxnSpPr/>
            <p:nvPr/>
          </p:nvCxnSpPr>
          <p:spPr>
            <a:xfrm>
              <a:off x="2267744" y="3789040"/>
              <a:ext cx="576064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e 59"/>
          <p:cNvGrpSpPr/>
          <p:nvPr/>
        </p:nvGrpSpPr>
        <p:grpSpPr>
          <a:xfrm>
            <a:off x="7740352" y="5241394"/>
            <a:ext cx="648072" cy="707886"/>
            <a:chOff x="4572000" y="4581128"/>
            <a:chExt cx="648072" cy="707886"/>
          </a:xfrm>
        </p:grpSpPr>
        <p:sp>
          <p:nvSpPr>
            <p:cNvPr id="61" name="ZoneTexte 60"/>
            <p:cNvSpPr txBox="1"/>
            <p:nvPr/>
          </p:nvSpPr>
          <p:spPr>
            <a:xfrm>
              <a:off x="4644008" y="4581128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rgbClr val="0070C0"/>
                  </a:solidFill>
                </a:rPr>
                <a:t>P</a:t>
              </a:r>
              <a:endParaRPr lang="fr-FR" sz="40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62" name="Connecteur droit avec flèche 61"/>
            <p:cNvCxnSpPr/>
            <p:nvPr/>
          </p:nvCxnSpPr>
          <p:spPr>
            <a:xfrm>
              <a:off x="4572000" y="4581128"/>
              <a:ext cx="576064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e 62"/>
          <p:cNvGrpSpPr/>
          <p:nvPr/>
        </p:nvGrpSpPr>
        <p:grpSpPr>
          <a:xfrm>
            <a:off x="7740352" y="4437112"/>
            <a:ext cx="648072" cy="707886"/>
            <a:chOff x="3131840" y="4509120"/>
            <a:chExt cx="648072" cy="707886"/>
          </a:xfrm>
        </p:grpSpPr>
        <p:sp>
          <p:nvSpPr>
            <p:cNvPr id="64" name="ZoneTexte 63"/>
            <p:cNvSpPr txBox="1"/>
            <p:nvPr/>
          </p:nvSpPr>
          <p:spPr>
            <a:xfrm>
              <a:off x="3203848" y="4509120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 smtClean="0">
                  <a:solidFill>
                    <a:srgbClr val="FF0000"/>
                  </a:solidFill>
                </a:rPr>
                <a:t>R</a:t>
              </a:r>
              <a:endParaRPr lang="fr-FR" sz="4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5" name="Connecteur droit avec flèche 64"/>
            <p:cNvCxnSpPr/>
            <p:nvPr/>
          </p:nvCxnSpPr>
          <p:spPr>
            <a:xfrm>
              <a:off x="3131840" y="4581128"/>
              <a:ext cx="576064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ZoneTexte 65"/>
          <p:cNvSpPr txBox="1"/>
          <p:nvPr/>
        </p:nvSpPr>
        <p:spPr>
          <a:xfrm>
            <a:off x="467544" y="4509120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>
                <a:solidFill>
                  <a:srgbClr val="FF0000"/>
                </a:solidFill>
              </a:rPr>
              <a:t>:القوة المطبقة من طرف سطح الأرض على الكرة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0" y="5364505"/>
            <a:ext cx="7460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:القوة المطبقة من طرف الأرض على الكرة(وزن الكرة</a:t>
            </a:r>
            <a:r>
              <a:rPr lang="ar-MA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fr-F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52400" y="6012577"/>
            <a:ext cx="7460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>
                <a:solidFill>
                  <a:schemeClr val="accent3">
                    <a:lumMod val="75000"/>
                  </a:schemeClr>
                </a:solidFill>
              </a:rPr>
              <a:t>:القوة المطبقة من طرف الكرة على سطح الأرض</a:t>
            </a:r>
            <a:endParaRPr lang="fr-FR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Espace réservé du numéro de diapositive 6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13</a:t>
            </a:fld>
            <a:endParaRPr lang="fr-FR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discip.ac-caen.fr/phch/college/troisieme/exos_interactifs/C9-Forces/qfar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2915816" cy="424847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491880" y="980728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MA" sz="4000" b="1" dirty="0" smtClean="0"/>
              <a:t>ماذا نمثل المتجهة  </a:t>
            </a:r>
            <a:r>
              <a:rPr lang="fr-FR" sz="4000" b="1" dirty="0" smtClean="0"/>
              <a:t>Fm/e</a:t>
            </a:r>
            <a:endParaRPr lang="fr-FR" sz="40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635896" y="1052736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563888" y="270892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r" rtl="1"/>
            <a:r>
              <a:rPr lang="fr-FR" sz="4000" b="1" dirty="0" smtClean="0"/>
              <a:t>3</a:t>
            </a:r>
            <a:r>
              <a:rPr lang="ar-MA" sz="4000" b="1" dirty="0" smtClean="0"/>
              <a:t> .ماذا نمثل المتجهة  </a:t>
            </a:r>
            <a:r>
              <a:rPr lang="fr-FR" sz="4000" b="1" dirty="0" smtClean="0"/>
              <a:t>Fm/b</a:t>
            </a:r>
            <a:endParaRPr lang="fr-FR" sz="4000" b="1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3851920" y="2780928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491880" y="177281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/>
              <a:t> عين مميزات هذه </a:t>
            </a:r>
            <a:r>
              <a:rPr lang="ar-MA" sz="3600" b="1" dirty="0" err="1" smtClean="0"/>
              <a:t>القوة .</a:t>
            </a:r>
            <a:endParaRPr lang="fr-FR" sz="36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563888" y="357301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/>
              <a:t>عين مميزات هذه </a:t>
            </a:r>
            <a:r>
              <a:rPr lang="ar-MA" sz="3600" b="1" dirty="0" err="1" smtClean="0"/>
              <a:t>القوة .</a:t>
            </a:r>
            <a:endParaRPr lang="fr-FR" sz="3600" b="1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15</a:t>
            </a:fld>
            <a:endParaRPr lang="fr-FR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iscip.ac-caen.fr/phch/college/troisieme/exos_interactifs/C9-Forces/qfpoid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3168352" cy="4149081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15816" y="1484784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MA" sz="4000" b="1" dirty="0" smtClean="0"/>
              <a:t>ماذا نمثل المتجهة  </a:t>
            </a:r>
            <a:r>
              <a:rPr lang="fr-FR" sz="4000" b="1" dirty="0" smtClean="0"/>
              <a:t>P</a:t>
            </a:r>
            <a:endParaRPr lang="fr-FR" sz="40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851920" y="155679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419872" y="242088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/>
            <a:r>
              <a:rPr lang="ar-MA" sz="3600" b="1" dirty="0" smtClean="0"/>
              <a:t> </a:t>
            </a:r>
            <a:r>
              <a:rPr lang="ar-MA" sz="3600" b="1" dirty="0" err="1" smtClean="0"/>
              <a:t>2 </a:t>
            </a:r>
            <a:r>
              <a:rPr lang="ar-MA" sz="3600" b="1" dirty="0" smtClean="0"/>
              <a:t>.عين مميزات هذه </a:t>
            </a:r>
            <a:r>
              <a:rPr lang="ar-MA" sz="3600" b="1" dirty="0" err="1" smtClean="0"/>
              <a:t>القوة .</a:t>
            </a:r>
            <a:endParaRPr lang="fr-FR" sz="3600" b="1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17</a:t>
            </a:fld>
            <a:endParaRPr lang="fr-FR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216496" y="201614"/>
          <a:ext cx="8820000" cy="1062405"/>
        </p:xfrm>
        <a:graphic>
          <a:graphicData uri="http://schemas.openxmlformats.org/presentationml/2006/ole">
            <p:oleObj spid="_x0000_s2049" name="Image bitmap" r:id="rId3" imgW="6047619" imgH="733333" progId="PBrush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259632" y="1412776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/>
              <a:t>انطلاقا من الشكل أعلاه حدد </a:t>
            </a:r>
            <a:r>
              <a:rPr lang="ar-MA" sz="3200" b="1" dirty="0" err="1" smtClean="0"/>
              <a:t>مايلي</a:t>
            </a:r>
            <a:r>
              <a:rPr lang="ar-MA" sz="3200" b="1" dirty="0" smtClean="0"/>
              <a:t> </a:t>
            </a:r>
            <a:r>
              <a:rPr lang="ar-MA" sz="3200" b="1" dirty="0" err="1" smtClean="0"/>
              <a:t>.</a:t>
            </a:r>
            <a:endParaRPr lang="ar-MA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sz="3200" b="1" dirty="0" smtClean="0"/>
              <a:t>مسار السيارة  بالنسبة للأرض.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3200" b="1" dirty="0" smtClean="0"/>
              <a:t>نوع حركة </a:t>
            </a:r>
            <a:r>
              <a:rPr lang="ar-MA" sz="3200" b="1" dirty="0" err="1" smtClean="0"/>
              <a:t>السيارة .</a:t>
            </a:r>
            <a:endParaRPr lang="ar-MA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sz="3200" b="1" dirty="0" smtClean="0"/>
              <a:t>طبيعة حركة </a:t>
            </a:r>
            <a:r>
              <a:rPr lang="ar-MA" sz="3200" b="1" dirty="0" err="1" smtClean="0"/>
              <a:t>السيارة .</a:t>
            </a:r>
            <a:endParaRPr lang="ar-MA" sz="32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MA" sz="3200" b="1" dirty="0" smtClean="0"/>
              <a:t>أحسب السرعة بين </a:t>
            </a:r>
            <a:r>
              <a:rPr lang="ar-MA" sz="3200" b="1" dirty="0" err="1" smtClean="0"/>
              <a:t>لقطتين </a:t>
            </a:r>
            <a:r>
              <a:rPr lang="ar-MA" sz="3200" b="1" dirty="0" smtClean="0"/>
              <a:t>، علما أن مسافة التدريجة في السلم </a:t>
            </a:r>
            <a:r>
              <a:rPr lang="ar-MA" sz="3200" b="1" dirty="0" err="1" smtClean="0"/>
              <a:t>الحقيقي</a:t>
            </a:r>
            <a:r>
              <a:rPr lang="ar-MA" sz="3200" b="1" dirty="0" smtClean="0"/>
              <a:t> </a:t>
            </a:r>
            <a:r>
              <a:rPr lang="ar-MA" sz="3200" b="1" dirty="0" err="1" smtClean="0"/>
              <a:t>هي :</a:t>
            </a:r>
            <a:r>
              <a:rPr lang="ar-MA" sz="3200" b="1" dirty="0" smtClean="0"/>
              <a:t> </a:t>
            </a:r>
            <a:r>
              <a:rPr lang="fr-FR" sz="3200" b="1" dirty="0" smtClean="0"/>
              <a:t>1m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547664" y="191683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3600" b="1" dirty="0" smtClean="0">
                <a:solidFill>
                  <a:srgbClr val="FF0000"/>
                </a:solidFill>
              </a:rPr>
              <a:t>مسار مستقيمي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15816" y="242262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600" b="1" dirty="0" smtClean="0">
                <a:solidFill>
                  <a:srgbClr val="FF0000"/>
                </a:solidFill>
              </a:rPr>
              <a:t>إزاحة </a:t>
            </a:r>
            <a:r>
              <a:rPr lang="ar-MA" sz="3600" b="1" dirty="0" err="1" smtClean="0">
                <a:solidFill>
                  <a:srgbClr val="FF0000"/>
                </a:solidFill>
              </a:rPr>
              <a:t>مستقيمية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55776" y="292494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600" b="1" dirty="0" smtClean="0">
                <a:solidFill>
                  <a:srgbClr val="FF0000"/>
                </a:solidFill>
              </a:rPr>
              <a:t>حركة منتظمة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3528" y="4581128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>
                <a:solidFill>
                  <a:srgbClr val="FF0000"/>
                </a:solidFill>
              </a:rPr>
              <a:t>نعلم </a:t>
            </a:r>
            <a:r>
              <a:rPr lang="ar-MA" sz="3200" b="1" dirty="0" err="1" smtClean="0">
                <a:solidFill>
                  <a:srgbClr val="FF0000"/>
                </a:solidFill>
              </a:rPr>
              <a:t>أن :</a:t>
            </a:r>
            <a:r>
              <a:rPr lang="ar-MA" sz="3200" b="1" dirty="0" smtClean="0">
                <a:solidFill>
                  <a:srgbClr val="FF0000"/>
                </a:solidFill>
              </a:rPr>
              <a:t>  </a:t>
            </a:r>
            <a:r>
              <a:rPr lang="fr-FR" sz="3200" b="1" dirty="0" smtClean="0">
                <a:solidFill>
                  <a:srgbClr val="FF0000"/>
                </a:solidFill>
              </a:rPr>
              <a:t>  </a:t>
            </a:r>
            <a:r>
              <a:rPr lang="ar-MA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</a:rPr>
              <a:t>V</a:t>
            </a:r>
            <a:r>
              <a:rPr lang="fr-FR" sz="3200" b="1" baseline="-25000" dirty="0" err="1" smtClean="0">
                <a:solidFill>
                  <a:srgbClr val="FF0000"/>
                </a:solidFill>
              </a:rPr>
              <a:t>m</a:t>
            </a:r>
            <a:r>
              <a:rPr lang="fr-FR" sz="3200" b="1" dirty="0" smtClean="0">
                <a:solidFill>
                  <a:srgbClr val="FF0000"/>
                </a:solidFill>
              </a:rPr>
              <a:t>= d/t</a:t>
            </a:r>
            <a:r>
              <a:rPr lang="ar-MA" sz="3200" b="1" dirty="0" smtClean="0">
                <a:solidFill>
                  <a:srgbClr val="FF0000"/>
                </a:solidFill>
              </a:rPr>
              <a:t>      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ar-MA" sz="3200" b="1" dirty="0" smtClean="0">
                <a:solidFill>
                  <a:srgbClr val="FF0000"/>
                </a:solidFill>
              </a:rPr>
              <a:t>   </a:t>
            </a:r>
            <a:r>
              <a:rPr lang="fr-FR" sz="3200" b="1" dirty="0" smtClean="0">
                <a:solidFill>
                  <a:srgbClr val="FF0000"/>
                </a:solidFill>
              </a:rPr>
              <a:t>  </a:t>
            </a:r>
            <a:r>
              <a:rPr lang="ar-MA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t= 0.39 s</a:t>
            </a:r>
            <a:r>
              <a:rPr lang="ar-MA" sz="3200" b="1" dirty="0" smtClean="0">
                <a:solidFill>
                  <a:srgbClr val="FF0000"/>
                </a:solidFill>
              </a:rPr>
              <a:t>   </a:t>
            </a:r>
            <a:r>
              <a:rPr lang="fr-FR" sz="3200" b="1" dirty="0" smtClean="0">
                <a:solidFill>
                  <a:srgbClr val="FF0000"/>
                </a:solidFill>
              </a:rPr>
              <a:t>D=6x1m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71600" y="522920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V=6m/0.39 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07904" y="515719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V=15.38m/ 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79912" y="566124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V=55.38km/ h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3</a:t>
            </a:fld>
            <a:endParaRPr lang="fr-FR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10800000">
            <a:off x="-756592" y="260648"/>
            <a:ext cx="9950284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5578729" cy="33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0" y="3284984"/>
            <a:ext cx="8460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MA" sz="3600" b="1" dirty="0" smtClean="0"/>
              <a:t>أجرد القوى المطبقة على الحبل </a:t>
            </a:r>
            <a:r>
              <a:rPr lang="fr-FR" sz="3600" b="1" dirty="0" smtClean="0"/>
              <a:t>(S)</a:t>
            </a:r>
            <a:r>
              <a:rPr lang="ar-MA" sz="3600" b="1" dirty="0" err="1" smtClean="0"/>
              <a:t>.</a:t>
            </a:r>
            <a:r>
              <a:rPr lang="ar-MA" sz="3600" b="1" dirty="0" smtClean="0"/>
              <a:t>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3600" b="1" dirty="0" smtClean="0"/>
              <a:t>أجرد القوى المطبقة على </a:t>
            </a:r>
            <a:r>
              <a:rPr lang="ar-MA" sz="3600" b="1" dirty="0" err="1" smtClean="0"/>
              <a:t>كريم .</a:t>
            </a:r>
            <a:endParaRPr lang="ar-MA" sz="3600" b="1" dirty="0" smtClean="0"/>
          </a:p>
          <a:p>
            <a:pPr marL="342900" indent="-342900" algn="r" rtl="1">
              <a:buFont typeface="+mj-lt"/>
              <a:buAutoNum type="arabicPeriod"/>
            </a:pPr>
            <a:r>
              <a:rPr lang="ar-MA" sz="3600" b="1" dirty="0" smtClean="0"/>
              <a:t>مثل القوة المطبقة من طرف كريم على الحبل علما أن شدتها </a:t>
            </a:r>
            <a:r>
              <a:rPr lang="fr-FR" sz="3600" b="1" dirty="0" smtClean="0"/>
              <a:t> </a:t>
            </a:r>
            <a:r>
              <a:rPr lang="fr-FR" sz="3600" b="1" dirty="0" smtClean="0">
                <a:solidFill>
                  <a:srgbClr val="FF0000"/>
                </a:solidFill>
              </a:rPr>
              <a:t>300N</a:t>
            </a:r>
            <a:r>
              <a:rPr lang="ar-MA" sz="3600" b="1" dirty="0" smtClean="0"/>
              <a:t> و </a:t>
            </a:r>
            <a:r>
              <a:rPr lang="ar-MA" sz="3600" b="1" dirty="0" err="1" smtClean="0"/>
              <a:t>السلم :</a:t>
            </a:r>
            <a:r>
              <a:rPr lang="fr-FR" sz="3600" b="1" dirty="0" smtClean="0">
                <a:solidFill>
                  <a:srgbClr val="FF0000"/>
                </a:solidFill>
              </a:rPr>
              <a:t>1OON           1cm </a:t>
            </a:r>
            <a:r>
              <a:rPr lang="ar-MA" sz="3600" b="1" dirty="0" smtClean="0"/>
              <a:t> </a:t>
            </a:r>
            <a:endParaRPr lang="fr-FR" sz="3600" b="1" dirty="0" smtClean="0"/>
          </a:p>
          <a:p>
            <a:pPr marL="342900" indent="-342900" algn="r" rtl="1">
              <a:buFont typeface="+mj-lt"/>
              <a:buAutoNum type="arabicPeriod"/>
            </a:pPr>
            <a:r>
              <a:rPr lang="ar-MA" sz="3600" b="1" dirty="0" smtClean="0"/>
              <a:t>مثل بنفس السلم القوة المطبقة من طرف الأرض على كريم علما أن شدتها </a:t>
            </a:r>
            <a:r>
              <a:rPr lang="ar-MA" sz="3600" b="1" dirty="0" err="1" smtClean="0"/>
              <a:t>هي :</a:t>
            </a:r>
            <a:r>
              <a:rPr lang="ar-MA" sz="3600" b="1" dirty="0" smtClean="0"/>
              <a:t> </a:t>
            </a:r>
            <a:r>
              <a:rPr lang="fr-FR" sz="3600" b="1" dirty="0" smtClean="0">
                <a:solidFill>
                  <a:srgbClr val="FF0000"/>
                </a:solidFill>
              </a:rPr>
              <a:t>500N</a:t>
            </a:r>
            <a:r>
              <a:rPr lang="ar-MA" sz="3600" b="1" dirty="0" smtClean="0"/>
              <a:t> </a:t>
            </a:r>
            <a:endParaRPr lang="fr-FR" sz="3600" b="1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483768" y="5301208"/>
            <a:ext cx="936104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7</a:t>
            </a:fld>
            <a:endParaRPr lang="fr-FR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numéro de diapositive 9"/>
          <p:cNvSpPr txBox="1">
            <a:spLocks/>
          </p:cNvSpPr>
          <p:nvPr/>
        </p:nvSpPr>
        <p:spPr>
          <a:xfrm>
            <a:off x="1115616" y="2132856"/>
            <a:ext cx="6912768" cy="93610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     </a:t>
            </a: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التمرين </a:t>
            </a:r>
            <a:r>
              <a:rPr kumimoji="0" lang="ar-M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mtClean="0"/>
              <a:pPr/>
              <a:t>9</a:t>
            </a:fld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395536" y="404664"/>
            <a:ext cx="8295331" cy="5904656"/>
            <a:chOff x="-396552" y="188640"/>
            <a:chExt cx="4156707" cy="3647760"/>
          </a:xfrm>
        </p:grpSpPr>
        <p:pic>
          <p:nvPicPr>
            <p:cNvPr id="4" name="Picture 2" descr="http://www.discip.ac-caen.fr/phch/college/troisieme/exos_interactifs/C9-Forces/qflancepierre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188640"/>
              <a:ext cx="2401441" cy="3647760"/>
            </a:xfrm>
            <a:prstGeom prst="rect">
              <a:avLst/>
            </a:prstGeom>
            <a:noFill/>
          </p:spPr>
        </p:pic>
        <p:grpSp>
          <p:nvGrpSpPr>
            <p:cNvPr id="5" name="Groupe 16"/>
            <p:cNvGrpSpPr/>
            <p:nvPr/>
          </p:nvGrpSpPr>
          <p:grpSpPr>
            <a:xfrm>
              <a:off x="1619672" y="658445"/>
              <a:ext cx="465192" cy="826339"/>
              <a:chOff x="3851920" y="4870901"/>
              <a:chExt cx="465192" cy="82633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851920" y="4870901"/>
                <a:ext cx="46519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600" b="1" dirty="0" smtClean="0">
                    <a:solidFill>
                      <a:srgbClr val="00B050"/>
                    </a:solidFill>
                  </a:rPr>
                  <a:t>A</a:t>
                </a:r>
                <a:endParaRPr lang="fr-FR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4067944" y="5589240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6" name="Groupe 23"/>
            <p:cNvGrpSpPr/>
            <p:nvPr/>
          </p:nvGrpSpPr>
          <p:grpSpPr>
            <a:xfrm>
              <a:off x="-396552" y="1078338"/>
              <a:ext cx="4156707" cy="646331"/>
              <a:chOff x="539552" y="5470826"/>
              <a:chExt cx="4156707" cy="646331"/>
            </a:xfrm>
          </p:grpSpPr>
          <p:cxnSp>
            <p:nvCxnSpPr>
              <p:cNvPr id="7" name="Connecteur droit 6"/>
              <p:cNvCxnSpPr/>
              <p:nvPr/>
            </p:nvCxnSpPr>
            <p:spPr>
              <a:xfrm>
                <a:off x="539552" y="5877272"/>
                <a:ext cx="3816424" cy="0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7"/>
              <p:cNvSpPr/>
              <p:nvPr/>
            </p:nvSpPr>
            <p:spPr>
              <a:xfrm>
                <a:off x="3931306" y="5470826"/>
                <a:ext cx="7649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600" b="1" dirty="0" smtClean="0">
                    <a:solidFill>
                      <a:srgbClr val="FF0000"/>
                    </a:solidFill>
                  </a:rPr>
                  <a:t>(D)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382</TotalTime>
  <Words>313</Words>
  <Application>Microsoft Office PowerPoint</Application>
  <PresentationFormat>Affichage à l'écran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Image bitmap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user</cp:lastModifiedBy>
  <cp:revision>38</cp:revision>
  <dcterms:created xsi:type="dcterms:W3CDTF">2013-03-09T18:07:57Z</dcterms:created>
  <dcterms:modified xsi:type="dcterms:W3CDTF">2013-03-11T14:20:23Z</dcterms:modified>
</cp:coreProperties>
</file>